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0"/>
  </p:notesMasterIdLst>
  <p:handoutMasterIdLst>
    <p:handoutMasterId r:id="rId21"/>
  </p:handoutMasterIdLst>
  <p:sldIdLst>
    <p:sldId id="257" r:id="rId5"/>
    <p:sldId id="384" r:id="rId6"/>
    <p:sldId id="392" r:id="rId7"/>
    <p:sldId id="317" r:id="rId8"/>
    <p:sldId id="389" r:id="rId9"/>
    <p:sldId id="278" r:id="rId10"/>
    <p:sldId id="279" r:id="rId11"/>
    <p:sldId id="393" r:id="rId12"/>
    <p:sldId id="402" r:id="rId13"/>
    <p:sldId id="398" r:id="rId14"/>
    <p:sldId id="397" r:id="rId15"/>
    <p:sldId id="403" r:id="rId16"/>
    <p:sldId id="395" r:id="rId17"/>
    <p:sldId id="401" r:id="rId18"/>
    <p:sldId id="40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9357CC-53DA-E628-FDEC-8E52F51FC90D}" name="Tipu raj" initials="Tr" userId="S::Decodeks@decodeks.onmicrosoft.com::e6afa982-8c16-416b-ba5e-627eca4a5c1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8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3/30/2023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hyperlink" Target="https://raw.githubusercontent.com/MicrosoftLearning/DP-900T00A-Azure-Data-Fundamentals/master/Azure-Synapse/products.csv" TargetMode="Externa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6"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1"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208108" y="662071"/>
            <a:ext cx="6319308" cy="2947292"/>
          </a:xfrm>
        </p:spPr>
        <p:txBody>
          <a:bodyPr vert="horz" wrap="square" lIns="0" tIns="0" rIns="0" bIns="0" rtlCol="0" anchor="b" anchorCtr="0">
            <a:normAutofit/>
          </a:bodyPr>
          <a:lstStyle/>
          <a:p>
            <a:pPr>
              <a:lnSpc>
                <a:spcPct val="100000"/>
              </a:lnSpc>
            </a:pPr>
            <a:r>
              <a:rPr lang="en-US" sz="5400" kern="1200" dirty="0">
                <a:solidFill>
                  <a:schemeClr val="tx1"/>
                </a:solidFill>
                <a:latin typeface="+mj-lt"/>
                <a:ea typeface="+mj-ea"/>
                <a:cs typeface="+mj-cs"/>
              </a:rPr>
              <a:t>Integrated analytics with </a:t>
            </a:r>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Azure </a:t>
            </a:r>
            <a:r>
              <a:rPr lang="en-US" sz="5400" dirty="0" err="1"/>
              <a:t>S</a:t>
            </a:r>
            <a:r>
              <a:rPr lang="en-US" sz="5400" kern="1200" dirty="0" err="1">
                <a:solidFill>
                  <a:schemeClr val="tx1"/>
                </a:solidFill>
                <a:latin typeface="+mj-lt"/>
                <a:ea typeface="+mj-ea"/>
                <a:cs typeface="+mj-cs"/>
              </a:rPr>
              <a:t>yanpse</a:t>
            </a:r>
            <a:endParaRPr lang="en-US" sz="5400" kern="120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216725" y="3725744"/>
            <a:ext cx="5437187" cy="2265216"/>
          </a:xfrm>
        </p:spPr>
        <p:txBody>
          <a:bodyPr vert="horz" wrap="square" lIns="0" tIns="0" rIns="0" bIns="0" rtlCol="0">
            <a:normAutofit/>
          </a:bodyPr>
          <a:lstStyle/>
          <a:p>
            <a:pPr marL="0" indent="0">
              <a:lnSpc>
                <a:spcPct val="100000"/>
              </a:lnSpc>
              <a:spcBef>
                <a:spcPts val="600"/>
              </a:spcBef>
            </a:pPr>
            <a:r>
              <a:rPr lang="en-US" sz="2400" dirty="0"/>
              <a:t>Analysis by – </a:t>
            </a:r>
          </a:p>
          <a:p>
            <a:pPr marL="0" indent="0">
              <a:lnSpc>
                <a:spcPct val="100000"/>
              </a:lnSpc>
              <a:spcBef>
                <a:spcPts val="600"/>
              </a:spcBef>
            </a:pPr>
            <a:r>
              <a:rPr lang="en-US" sz="2400" kern="1200" dirty="0">
                <a:latin typeface="+mn-lt"/>
                <a:ea typeface="+mn-ea"/>
                <a:cs typeface="+mn-cs"/>
              </a:rPr>
              <a:t>TIPU RAJ</a:t>
            </a:r>
          </a:p>
          <a:p>
            <a:pPr marL="0" indent="0">
              <a:lnSpc>
                <a:spcPct val="100000"/>
              </a:lnSpc>
              <a:spcBef>
                <a:spcPts val="600"/>
              </a:spcBef>
            </a:pPr>
            <a:r>
              <a:rPr lang="en-US" sz="2400" dirty="0"/>
              <a:t>(Data Engineer Aspirant)</a:t>
            </a:r>
          </a:p>
          <a:p>
            <a:pPr marL="0" indent="0">
              <a:lnSpc>
                <a:spcPct val="100000"/>
              </a:lnSpc>
              <a:spcBef>
                <a:spcPts val="600"/>
              </a:spcBef>
            </a:pPr>
            <a:r>
              <a:rPr lang="en-US" sz="2400" kern="1200" dirty="0">
                <a:latin typeface="+mn-lt"/>
                <a:ea typeface="+mn-ea"/>
                <a:cs typeface="+mn-cs"/>
              </a:rPr>
              <a:t>Skills- MS Azure, SQL, Python</a:t>
            </a:r>
          </a:p>
        </p:txBody>
      </p:sp>
      <p:pic>
        <p:nvPicPr>
          <p:cNvPr id="14" name="Picture Placeholder 13">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a:srcRect l="16302" r="8698"/>
          <a:stretch/>
        </p:blipFill>
        <p:spPr>
          <a:xfrm>
            <a:off x="6538090" y="923330"/>
            <a:ext cx="5222082" cy="5226177"/>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33" name="Group 32">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34" name="Freeform: Shape 33">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Oval 36">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3">
            <a:extLst>
              <a:ext uri="{FF2B5EF4-FFF2-40B4-BE49-F238E27FC236}">
                <a16:creationId xmlns:a16="http://schemas.microsoft.com/office/drawing/2014/main" id="{D71F9A4E-FDB0-001F-DE7B-288756DCFC79}"/>
              </a:ext>
            </a:extLst>
          </p:cNvPr>
          <p:cNvSpPr/>
          <p:nvPr/>
        </p:nvSpPr>
        <p:spPr>
          <a:xfrm>
            <a:off x="3447713" y="-64299"/>
            <a:ext cx="580325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Capstone Project</a:t>
            </a:r>
          </a:p>
        </p:txBody>
      </p:sp>
      <p:sp>
        <p:nvSpPr>
          <p:cNvPr id="6" name="Rectangle 5">
            <a:extLst>
              <a:ext uri="{FF2B5EF4-FFF2-40B4-BE49-F238E27FC236}">
                <a16:creationId xmlns:a16="http://schemas.microsoft.com/office/drawing/2014/main" id="{A7393367-DD47-637D-AA87-B65B3BBC1C2B}"/>
              </a:ext>
            </a:extLst>
          </p:cNvPr>
          <p:cNvSpPr/>
          <p:nvPr/>
        </p:nvSpPr>
        <p:spPr>
          <a:xfrm>
            <a:off x="6680718" y="3377683"/>
            <a:ext cx="5079454" cy="37605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A75E9B5-2BB9-1E22-0CFD-70AB3BC8CEF4}"/>
              </a:ext>
            </a:extLst>
          </p:cNvPr>
          <p:cNvSpPr txBox="1"/>
          <p:nvPr/>
        </p:nvSpPr>
        <p:spPr>
          <a:xfrm>
            <a:off x="7411594" y="3319864"/>
            <a:ext cx="4665983" cy="461665"/>
          </a:xfrm>
          <a:prstGeom prst="rect">
            <a:avLst/>
          </a:prstGeom>
          <a:noFill/>
        </p:spPr>
        <p:txBody>
          <a:bodyPr wrap="square" rtlCol="0">
            <a:spAutoFit/>
          </a:bodyPr>
          <a:lstStyle/>
          <a:p>
            <a:r>
              <a:rPr lang="en-IN" sz="2400" dirty="0"/>
              <a:t>A Cloud For Modern Businesses</a:t>
            </a:r>
          </a:p>
        </p:txBody>
      </p:sp>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3">
                                            <p:txEl>
                                              <p:pRg st="2" end="2"/>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pic>
        <p:nvPicPr>
          <p:cNvPr id="11" name="Picture Placeholder 7" descr="Data Points Digital background">
            <a:extLst>
              <a:ext uri="{FF2B5EF4-FFF2-40B4-BE49-F238E27FC236}">
                <a16:creationId xmlns:a16="http://schemas.microsoft.com/office/drawing/2014/main" id="{50EFF4A1-71E6-7D10-69C2-95CCF93858C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 name="TextBox 1">
            <a:extLst>
              <a:ext uri="{FF2B5EF4-FFF2-40B4-BE49-F238E27FC236}">
                <a16:creationId xmlns:a16="http://schemas.microsoft.com/office/drawing/2014/main" id="{86F7F839-4B2C-7938-1CFC-A6971E5C8012}"/>
              </a:ext>
            </a:extLst>
          </p:cNvPr>
          <p:cNvSpPr txBox="1"/>
          <p:nvPr/>
        </p:nvSpPr>
        <p:spPr>
          <a:xfrm>
            <a:off x="130629" y="65314"/>
            <a:ext cx="10338318" cy="1231106"/>
          </a:xfrm>
          <a:prstGeom prst="rect">
            <a:avLst/>
          </a:prstGeom>
          <a:noFill/>
        </p:spPr>
        <p:txBody>
          <a:bodyPr wrap="square" rtlCol="0">
            <a:spAutoFit/>
          </a:bodyPr>
          <a:lstStyle/>
          <a:p>
            <a:r>
              <a:rPr lang="en-IN" sz="2000" dirty="0">
                <a:sym typeface="Wingdings" panose="05000000000000000000" pitchFamily="2" charset="2"/>
              </a:rPr>
              <a:t>=&gt;&gt;&gt; Approach.</a:t>
            </a:r>
          </a:p>
          <a:p>
            <a:pPr marL="342900" indent="-342900">
              <a:buFont typeface="+mj-lt"/>
              <a:buAutoNum type="arabicPeriod"/>
            </a:pPr>
            <a:r>
              <a:rPr lang="en-IN" dirty="0">
                <a:sym typeface="Wingdings" panose="05000000000000000000" pitchFamily="2" charset="2"/>
              </a:rPr>
              <a:t>Open the synapse workspace &gt; click on the data hub &gt; navigated to the container which has the csv file.</a:t>
            </a:r>
          </a:p>
          <a:p>
            <a:pPr marL="342900" indent="-342900">
              <a:buFont typeface="+mj-lt"/>
              <a:buAutoNum type="arabicPeriod"/>
            </a:pPr>
            <a:r>
              <a:rPr lang="en-IN" dirty="0">
                <a:sym typeface="Wingdings" panose="05000000000000000000" pitchFamily="2" charset="2"/>
              </a:rPr>
              <a:t>Clicked on the SQL script and selected  Top 100 rows option and sun with IN-BUILT SQL Pool.</a:t>
            </a:r>
          </a:p>
          <a:p>
            <a:pPr marL="342900" indent="-342900">
              <a:buFont typeface="+mj-lt"/>
              <a:buAutoNum type="arabicPeriod"/>
            </a:pPr>
            <a:r>
              <a:rPr lang="en-IN" dirty="0">
                <a:sym typeface="Wingdings" panose="05000000000000000000" pitchFamily="2" charset="2"/>
              </a:rPr>
              <a:t>It gave me this output with the Alpha-numeric headers.</a:t>
            </a:r>
          </a:p>
        </p:txBody>
      </p:sp>
      <p:pic>
        <p:nvPicPr>
          <p:cNvPr id="4" name="Picture 3" descr="Graphical user interface, text, application&#10;&#10;Description automatically generated">
            <a:extLst>
              <a:ext uri="{FF2B5EF4-FFF2-40B4-BE49-F238E27FC236}">
                <a16:creationId xmlns:a16="http://schemas.microsoft.com/office/drawing/2014/main" id="{75B558BE-CD97-86D3-E3ED-47B8E036BB33}"/>
              </a:ext>
            </a:extLst>
          </p:cNvPr>
          <p:cNvPicPr>
            <a:picLocks noChangeAspect="1"/>
          </p:cNvPicPr>
          <p:nvPr/>
        </p:nvPicPr>
        <p:blipFill>
          <a:blip r:embed="rId3"/>
          <a:stretch>
            <a:fillRect/>
          </a:stretch>
        </p:blipFill>
        <p:spPr>
          <a:xfrm>
            <a:off x="105504" y="1361735"/>
            <a:ext cx="4447835" cy="2771726"/>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C4D36D9B-B0A8-8AA6-FD11-9BBAC9AEC366}"/>
              </a:ext>
            </a:extLst>
          </p:cNvPr>
          <p:cNvPicPr>
            <a:picLocks noChangeAspect="1"/>
          </p:cNvPicPr>
          <p:nvPr/>
        </p:nvPicPr>
        <p:blipFill>
          <a:blip r:embed="rId4"/>
          <a:stretch>
            <a:fillRect/>
          </a:stretch>
        </p:blipFill>
        <p:spPr>
          <a:xfrm>
            <a:off x="4658843" y="1361736"/>
            <a:ext cx="7400881" cy="2771726"/>
          </a:xfrm>
          <a:prstGeom prst="rect">
            <a:avLst/>
          </a:prstGeom>
        </p:spPr>
      </p:pic>
      <p:sp>
        <p:nvSpPr>
          <p:cNvPr id="7" name="Arrow: Left 6">
            <a:extLst>
              <a:ext uri="{FF2B5EF4-FFF2-40B4-BE49-F238E27FC236}">
                <a16:creationId xmlns:a16="http://schemas.microsoft.com/office/drawing/2014/main" id="{38AFBE6C-2E18-3C9C-6C3E-2EC106B95D28}"/>
              </a:ext>
            </a:extLst>
          </p:cNvPr>
          <p:cNvSpPr/>
          <p:nvPr/>
        </p:nvSpPr>
        <p:spPr>
          <a:xfrm>
            <a:off x="1803825" y="3844212"/>
            <a:ext cx="1166327" cy="1866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Left 7">
            <a:extLst>
              <a:ext uri="{FF2B5EF4-FFF2-40B4-BE49-F238E27FC236}">
                <a16:creationId xmlns:a16="http://schemas.microsoft.com/office/drawing/2014/main" id="{27582ACE-4F2A-6A81-FF56-DCE4671EFAA3}"/>
              </a:ext>
            </a:extLst>
          </p:cNvPr>
          <p:cNvSpPr/>
          <p:nvPr/>
        </p:nvSpPr>
        <p:spPr>
          <a:xfrm>
            <a:off x="3406498" y="2341984"/>
            <a:ext cx="690465" cy="1586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056DDA6F-26FC-6627-3CC7-504677FB9567}"/>
              </a:ext>
            </a:extLst>
          </p:cNvPr>
          <p:cNvSpPr/>
          <p:nvPr/>
        </p:nvSpPr>
        <p:spPr>
          <a:xfrm>
            <a:off x="6096000" y="3629609"/>
            <a:ext cx="939282" cy="130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49B2C1D-91B7-BF84-DA67-BF0E8EDADE40}"/>
              </a:ext>
            </a:extLst>
          </p:cNvPr>
          <p:cNvSpPr/>
          <p:nvPr/>
        </p:nvSpPr>
        <p:spPr>
          <a:xfrm>
            <a:off x="4668473" y="3107094"/>
            <a:ext cx="1427527" cy="923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t>Alpha-numeric header</a:t>
            </a:r>
          </a:p>
          <a:p>
            <a:r>
              <a:rPr lang="en-IN" sz="1400" dirty="0"/>
              <a:t>Need to change it.</a:t>
            </a:r>
          </a:p>
        </p:txBody>
      </p:sp>
      <p:sp>
        <p:nvSpPr>
          <p:cNvPr id="12" name="Arrow: Up 11">
            <a:extLst>
              <a:ext uri="{FF2B5EF4-FFF2-40B4-BE49-F238E27FC236}">
                <a16:creationId xmlns:a16="http://schemas.microsoft.com/office/drawing/2014/main" id="{2E9B6261-DB47-40DE-67C2-044D0174380E}"/>
              </a:ext>
            </a:extLst>
          </p:cNvPr>
          <p:cNvSpPr/>
          <p:nvPr/>
        </p:nvSpPr>
        <p:spPr>
          <a:xfrm>
            <a:off x="10217020" y="1912776"/>
            <a:ext cx="111968" cy="2239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Up 12">
            <a:extLst>
              <a:ext uri="{FF2B5EF4-FFF2-40B4-BE49-F238E27FC236}">
                <a16:creationId xmlns:a16="http://schemas.microsoft.com/office/drawing/2014/main" id="{0A33C942-6F8C-882D-2B18-95FA4F5FF0B8}"/>
              </a:ext>
            </a:extLst>
          </p:cNvPr>
          <p:cNvSpPr/>
          <p:nvPr/>
        </p:nvSpPr>
        <p:spPr>
          <a:xfrm>
            <a:off x="11756571" y="1912776"/>
            <a:ext cx="111968" cy="3172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allout: Right Arrow 13">
            <a:extLst>
              <a:ext uri="{FF2B5EF4-FFF2-40B4-BE49-F238E27FC236}">
                <a16:creationId xmlns:a16="http://schemas.microsoft.com/office/drawing/2014/main" id="{D68C97C7-B6B5-D843-799F-066633A30858}"/>
              </a:ext>
            </a:extLst>
          </p:cNvPr>
          <p:cNvSpPr/>
          <p:nvPr/>
        </p:nvSpPr>
        <p:spPr>
          <a:xfrm>
            <a:off x="130628" y="4747791"/>
            <a:ext cx="3107094" cy="1856792"/>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t>To change the Header,</a:t>
            </a:r>
          </a:p>
          <a:p>
            <a:r>
              <a:rPr lang="en-IN" sz="1600" dirty="0"/>
              <a:t>In the Query </a:t>
            </a:r>
            <a:r>
              <a:rPr lang="en-IN" sz="1600" dirty="0" err="1"/>
              <a:t>i</a:t>
            </a:r>
            <a:r>
              <a:rPr lang="en-IN" sz="1600" dirty="0"/>
              <a:t> need to define the </a:t>
            </a:r>
            <a:r>
              <a:rPr lang="en-IN" sz="1600" dirty="0" err="1"/>
              <a:t>Header_row</a:t>
            </a:r>
            <a:r>
              <a:rPr lang="en-IN" sz="1600" dirty="0"/>
              <a:t> = true</a:t>
            </a:r>
          </a:p>
        </p:txBody>
      </p:sp>
      <p:pic>
        <p:nvPicPr>
          <p:cNvPr id="16" name="Picture 15" descr="Graphical user interface, text, application, email">
            <a:extLst>
              <a:ext uri="{FF2B5EF4-FFF2-40B4-BE49-F238E27FC236}">
                <a16:creationId xmlns:a16="http://schemas.microsoft.com/office/drawing/2014/main" id="{626C8062-1703-3771-71A3-2395B81B9E1D}"/>
              </a:ext>
            </a:extLst>
          </p:cNvPr>
          <p:cNvPicPr>
            <a:picLocks noChangeAspect="1"/>
          </p:cNvPicPr>
          <p:nvPr/>
        </p:nvPicPr>
        <p:blipFill>
          <a:blip r:embed="rId5"/>
          <a:stretch>
            <a:fillRect/>
          </a:stretch>
        </p:blipFill>
        <p:spPr>
          <a:xfrm>
            <a:off x="4660178" y="4161454"/>
            <a:ext cx="6714544" cy="2527639"/>
          </a:xfrm>
          <a:prstGeom prst="rect">
            <a:avLst/>
          </a:prstGeom>
        </p:spPr>
      </p:pic>
      <p:sp>
        <p:nvSpPr>
          <p:cNvPr id="17" name="Arrow: Right 16">
            <a:extLst>
              <a:ext uri="{FF2B5EF4-FFF2-40B4-BE49-F238E27FC236}">
                <a16:creationId xmlns:a16="http://schemas.microsoft.com/office/drawing/2014/main" id="{3A459F29-F340-E177-14FF-EC53E8DFD8A5}"/>
              </a:ext>
            </a:extLst>
          </p:cNvPr>
          <p:cNvSpPr/>
          <p:nvPr/>
        </p:nvSpPr>
        <p:spPr>
          <a:xfrm>
            <a:off x="6161317" y="6438122"/>
            <a:ext cx="650033" cy="690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2C0EEB7C-AFCA-BD26-1119-24869F30DADD}"/>
              </a:ext>
            </a:extLst>
          </p:cNvPr>
          <p:cNvSpPr/>
          <p:nvPr/>
        </p:nvSpPr>
        <p:spPr>
          <a:xfrm>
            <a:off x="3694922" y="5465496"/>
            <a:ext cx="2468750" cy="12311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Now the headers changed according to the dataset.</a:t>
            </a:r>
          </a:p>
        </p:txBody>
      </p:sp>
    </p:spTree>
    <p:extLst>
      <p:ext uri="{BB962C8B-B14F-4D97-AF65-F5344CB8AC3E}">
        <p14:creationId xmlns:p14="http://schemas.microsoft.com/office/powerpoint/2010/main" val="297361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Effect transition="in" filter="fade">
                                      <p:cBhvr>
                                        <p:cTn id="46" dur="500"/>
                                        <p:tgtEl>
                                          <p:spTgt spid="10"/>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ppt_w</p:attrName>
                                        </p:attrNameLst>
                                      </p:cBhvr>
                                      <p:tavLst>
                                        <p:tav tm="0">
                                          <p:val>
                                            <p:fltVal val="0"/>
                                          </p:val>
                                        </p:tav>
                                        <p:tav tm="100000">
                                          <p:val>
                                            <p:strVal val="#ppt_w"/>
                                          </p:val>
                                        </p:tav>
                                      </p:tavLst>
                                    </p:anim>
                                    <p:anim calcmode="lin" valueType="num">
                                      <p:cBhvr>
                                        <p:cTn id="55" dur="500" fill="hold"/>
                                        <p:tgtEl>
                                          <p:spTgt spid="7"/>
                                        </p:tgtEl>
                                        <p:attrNameLst>
                                          <p:attrName>ppt_h</p:attrName>
                                        </p:attrNameLst>
                                      </p:cBhvr>
                                      <p:tavLst>
                                        <p:tav tm="0">
                                          <p:val>
                                            <p:fltVal val="0"/>
                                          </p:val>
                                        </p:tav>
                                        <p:tav tm="100000">
                                          <p:val>
                                            <p:strVal val="#ppt_h"/>
                                          </p:val>
                                        </p:tav>
                                      </p:tavLst>
                                    </p:anim>
                                    <p:animEffect transition="in" filter="fade">
                                      <p:cBhvr>
                                        <p:cTn id="56" dur="500"/>
                                        <p:tgtEl>
                                          <p:spTgt spid="7"/>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500" fill="hold"/>
                                        <p:tgtEl>
                                          <p:spTgt spid="12"/>
                                        </p:tgtEl>
                                        <p:attrNameLst>
                                          <p:attrName>ppt_w</p:attrName>
                                        </p:attrNameLst>
                                      </p:cBhvr>
                                      <p:tavLst>
                                        <p:tav tm="0">
                                          <p:val>
                                            <p:fltVal val="0"/>
                                          </p:val>
                                        </p:tav>
                                        <p:tav tm="100000">
                                          <p:val>
                                            <p:strVal val="#ppt_w"/>
                                          </p:val>
                                        </p:tav>
                                      </p:tavLst>
                                    </p:anim>
                                    <p:anim calcmode="lin" valueType="num">
                                      <p:cBhvr>
                                        <p:cTn id="65" dur="500" fill="hold"/>
                                        <p:tgtEl>
                                          <p:spTgt spid="12"/>
                                        </p:tgtEl>
                                        <p:attrNameLst>
                                          <p:attrName>ppt_h</p:attrName>
                                        </p:attrNameLst>
                                      </p:cBhvr>
                                      <p:tavLst>
                                        <p:tav tm="0">
                                          <p:val>
                                            <p:fltVal val="0"/>
                                          </p:val>
                                        </p:tav>
                                        <p:tav tm="100000">
                                          <p:val>
                                            <p:strVal val="#ppt_h"/>
                                          </p:val>
                                        </p:tav>
                                      </p:tavLst>
                                    </p:anim>
                                    <p:animEffect transition="in" filter="fade">
                                      <p:cBhvr>
                                        <p:cTn id="66" dur="500"/>
                                        <p:tgtEl>
                                          <p:spTgt spid="1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p:cTn id="69" dur="500" fill="hold"/>
                                        <p:tgtEl>
                                          <p:spTgt spid="13"/>
                                        </p:tgtEl>
                                        <p:attrNameLst>
                                          <p:attrName>ppt_w</p:attrName>
                                        </p:attrNameLst>
                                      </p:cBhvr>
                                      <p:tavLst>
                                        <p:tav tm="0">
                                          <p:val>
                                            <p:fltVal val="0"/>
                                          </p:val>
                                        </p:tav>
                                        <p:tav tm="100000">
                                          <p:val>
                                            <p:strVal val="#ppt_w"/>
                                          </p:val>
                                        </p:tav>
                                      </p:tavLst>
                                    </p:anim>
                                    <p:anim calcmode="lin" valueType="num">
                                      <p:cBhvr>
                                        <p:cTn id="70" dur="500" fill="hold"/>
                                        <p:tgtEl>
                                          <p:spTgt spid="13"/>
                                        </p:tgtEl>
                                        <p:attrNameLst>
                                          <p:attrName>ppt_h</p:attrName>
                                        </p:attrNameLst>
                                      </p:cBhvr>
                                      <p:tavLst>
                                        <p:tav tm="0">
                                          <p:val>
                                            <p:fltVal val="0"/>
                                          </p:val>
                                        </p:tav>
                                        <p:tav tm="100000">
                                          <p:val>
                                            <p:strVal val="#ppt_h"/>
                                          </p:val>
                                        </p:tav>
                                      </p:tavLst>
                                    </p:anim>
                                    <p:animEffect transition="in" filter="fade">
                                      <p:cBhvr>
                                        <p:cTn id="7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P spid="12" grpId="0" animBg="1"/>
      <p:bldP spid="13" grpId="0" animBg="1"/>
      <p:bldP spid="14"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pic>
        <p:nvPicPr>
          <p:cNvPr id="11" name="Picture Placeholder 7" descr="Data Points Digital background">
            <a:extLst>
              <a:ext uri="{FF2B5EF4-FFF2-40B4-BE49-F238E27FC236}">
                <a16:creationId xmlns:a16="http://schemas.microsoft.com/office/drawing/2014/main" id="{50EFF4A1-71E6-7D10-69C2-95CCF93858C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 name="TextBox 1">
            <a:extLst>
              <a:ext uri="{FF2B5EF4-FFF2-40B4-BE49-F238E27FC236}">
                <a16:creationId xmlns:a16="http://schemas.microsoft.com/office/drawing/2014/main" id="{1D0476C3-ACC3-5654-D8B9-B8352FCA2C5C}"/>
              </a:ext>
            </a:extLst>
          </p:cNvPr>
          <p:cNvSpPr txBox="1"/>
          <p:nvPr/>
        </p:nvSpPr>
        <p:spPr>
          <a:xfrm>
            <a:off x="195943" y="65314"/>
            <a:ext cx="9461241" cy="1477328"/>
          </a:xfrm>
          <a:prstGeom prst="rect">
            <a:avLst/>
          </a:prstGeom>
          <a:noFill/>
        </p:spPr>
        <p:txBody>
          <a:bodyPr wrap="square" rtlCol="0">
            <a:spAutoFit/>
          </a:bodyPr>
          <a:lstStyle/>
          <a:p>
            <a:pPr marL="342900" indent="-342900">
              <a:buFont typeface="Arial" panose="020B0604020202020204" pitchFamily="34" charset="0"/>
              <a:buChar char="•"/>
            </a:pPr>
            <a:r>
              <a:rPr lang="en-IN" dirty="0"/>
              <a:t>Now as per the question, I have created a new SQL script and with serverless SQL pool and I have done some analysis with by using the query to find the count of </a:t>
            </a:r>
            <a:r>
              <a:rPr lang="en-IN" dirty="0" err="1"/>
              <a:t>Product_Name</a:t>
            </a:r>
            <a:r>
              <a:rPr lang="en-IN" dirty="0"/>
              <a:t> Column and grouped it by each element in category column. After getting the result I have </a:t>
            </a:r>
            <a:r>
              <a:rPr lang="en-IN" dirty="0" err="1"/>
              <a:t>Pubished</a:t>
            </a:r>
            <a:r>
              <a:rPr lang="en-IN" dirty="0"/>
              <a:t> it  and it get saved by the name which I have given to the script.</a:t>
            </a:r>
          </a:p>
          <a:p>
            <a:r>
              <a:rPr lang="en-IN" dirty="0"/>
              <a:t>	</a:t>
            </a:r>
          </a:p>
        </p:txBody>
      </p:sp>
      <p:pic>
        <p:nvPicPr>
          <p:cNvPr id="4" name="Picture 3" descr="Graphical user interface, text, application, email&#10;&#10;Description automatically generated">
            <a:extLst>
              <a:ext uri="{FF2B5EF4-FFF2-40B4-BE49-F238E27FC236}">
                <a16:creationId xmlns:a16="http://schemas.microsoft.com/office/drawing/2014/main" id="{2AF06811-8250-7B2C-5E1A-690EB7E1AFB8}"/>
              </a:ext>
            </a:extLst>
          </p:cNvPr>
          <p:cNvPicPr>
            <a:picLocks noChangeAspect="1"/>
          </p:cNvPicPr>
          <p:nvPr/>
        </p:nvPicPr>
        <p:blipFill>
          <a:blip r:embed="rId3"/>
          <a:stretch>
            <a:fillRect/>
          </a:stretch>
        </p:blipFill>
        <p:spPr>
          <a:xfrm>
            <a:off x="2415323" y="1230237"/>
            <a:ext cx="7533540" cy="2576653"/>
          </a:xfrm>
          <a:prstGeom prst="rect">
            <a:avLst/>
          </a:prstGeom>
        </p:spPr>
      </p:pic>
      <p:sp>
        <p:nvSpPr>
          <p:cNvPr id="5" name="Callout: Up Arrow 4">
            <a:extLst>
              <a:ext uri="{FF2B5EF4-FFF2-40B4-BE49-F238E27FC236}">
                <a16:creationId xmlns:a16="http://schemas.microsoft.com/office/drawing/2014/main" id="{D873946D-9002-E68A-C3D7-38C82D445EBD}"/>
              </a:ext>
            </a:extLst>
          </p:cNvPr>
          <p:cNvSpPr/>
          <p:nvPr/>
        </p:nvSpPr>
        <p:spPr>
          <a:xfrm>
            <a:off x="2696547" y="2283022"/>
            <a:ext cx="2043404" cy="84908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t>Published in develop as </a:t>
            </a:r>
            <a:r>
              <a:rPr lang="en-IN" sz="1200" dirty="0" err="1"/>
              <a:t>count_products_by_category</a:t>
            </a:r>
            <a:endParaRPr lang="en-IN" sz="1200" dirty="0"/>
          </a:p>
        </p:txBody>
      </p:sp>
      <p:pic>
        <p:nvPicPr>
          <p:cNvPr id="7" name="Picture 6" descr="Chart, bar chart&#10;&#10;Description automatically generated">
            <a:extLst>
              <a:ext uri="{FF2B5EF4-FFF2-40B4-BE49-F238E27FC236}">
                <a16:creationId xmlns:a16="http://schemas.microsoft.com/office/drawing/2014/main" id="{08C0E711-4873-F4E6-BD19-ECEE203FE9D0}"/>
              </a:ext>
            </a:extLst>
          </p:cNvPr>
          <p:cNvPicPr>
            <a:picLocks noChangeAspect="1"/>
          </p:cNvPicPr>
          <p:nvPr/>
        </p:nvPicPr>
        <p:blipFill>
          <a:blip r:embed="rId4"/>
          <a:stretch>
            <a:fillRect/>
          </a:stretch>
        </p:blipFill>
        <p:spPr>
          <a:xfrm>
            <a:off x="195943" y="3872487"/>
            <a:ext cx="8014866" cy="2920199"/>
          </a:xfrm>
          <a:prstGeom prst="rect">
            <a:avLst/>
          </a:prstGeom>
        </p:spPr>
      </p:pic>
      <p:sp>
        <p:nvSpPr>
          <p:cNvPr id="8" name="Rectangle: Diagonal Corners Rounded 7">
            <a:extLst>
              <a:ext uri="{FF2B5EF4-FFF2-40B4-BE49-F238E27FC236}">
                <a16:creationId xmlns:a16="http://schemas.microsoft.com/office/drawing/2014/main" id="{BB9304AF-3E58-BB84-B180-8D5990F4B64C}"/>
              </a:ext>
            </a:extLst>
          </p:cNvPr>
          <p:cNvSpPr/>
          <p:nvPr/>
        </p:nvSpPr>
        <p:spPr>
          <a:xfrm>
            <a:off x="8675914" y="4084447"/>
            <a:ext cx="3377682" cy="257665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As per the question I have selected the chart view in the queried results and given predefined parameter so I got this output.</a:t>
            </a:r>
          </a:p>
          <a:p>
            <a:r>
              <a:rPr lang="en-IN" dirty="0" err="1"/>
              <a:t>Parts_cout</a:t>
            </a:r>
            <a:r>
              <a:rPr lang="en-IN" dirty="0"/>
              <a:t> vs category </a:t>
            </a:r>
          </a:p>
          <a:p>
            <a:r>
              <a:rPr lang="en-IN" dirty="0"/>
              <a:t>Visualization.</a:t>
            </a:r>
          </a:p>
        </p:txBody>
      </p:sp>
      <p:sp>
        <p:nvSpPr>
          <p:cNvPr id="9" name="Arrow: Notched Right 8">
            <a:extLst>
              <a:ext uri="{FF2B5EF4-FFF2-40B4-BE49-F238E27FC236}">
                <a16:creationId xmlns:a16="http://schemas.microsoft.com/office/drawing/2014/main" id="{D6FC16CF-8664-C801-1FD4-7E7C9F085B92}"/>
              </a:ext>
            </a:extLst>
          </p:cNvPr>
          <p:cNvSpPr/>
          <p:nvPr/>
        </p:nvSpPr>
        <p:spPr>
          <a:xfrm>
            <a:off x="7604449" y="4264090"/>
            <a:ext cx="1054359" cy="70772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182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143036" y="178210"/>
            <a:ext cx="7333503" cy="633109"/>
          </a:xfrm>
        </p:spPr>
        <p:txBody>
          <a:bodyPr/>
          <a:lstStyle/>
          <a:p>
            <a:pPr marL="914400" indent="-914400">
              <a:buFont typeface="Wingdings" panose="05000000000000000000" pitchFamily="2" charset="2"/>
              <a:buChar char="v"/>
            </a:pPr>
            <a:r>
              <a:rPr lang="en-US" dirty="0"/>
              <a:t>Problem Statement-III</a:t>
            </a:r>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9147359" y="1695668"/>
            <a:ext cx="2493778" cy="249377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0795000" y="316010"/>
            <a:ext cx="990619" cy="990619"/>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0354019" y="4522570"/>
            <a:ext cx="1651518" cy="1651518"/>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3" name="TextBox 2">
            <a:extLst>
              <a:ext uri="{FF2B5EF4-FFF2-40B4-BE49-F238E27FC236}">
                <a16:creationId xmlns:a16="http://schemas.microsoft.com/office/drawing/2014/main" id="{1BB55CC6-1D23-A948-B252-C0B6A5A2C690}"/>
              </a:ext>
            </a:extLst>
          </p:cNvPr>
          <p:cNvSpPr txBox="1"/>
          <p:nvPr/>
        </p:nvSpPr>
        <p:spPr>
          <a:xfrm>
            <a:off x="143036" y="929441"/>
            <a:ext cx="9878042" cy="3816429"/>
          </a:xfrm>
          <a:prstGeom prst="rect">
            <a:avLst/>
          </a:prstGeom>
          <a:noFill/>
        </p:spPr>
        <p:txBody>
          <a:bodyPr wrap="square">
            <a:spAutoFit/>
          </a:bodyPr>
          <a:lstStyle/>
          <a:p>
            <a:pPr marL="457200" indent="-457200" algn="l" rtl="0">
              <a:buFont typeface="+mj-lt"/>
              <a:buAutoNum type="arabicParenR"/>
            </a:pPr>
            <a:r>
              <a:rPr lang="en-US" sz="2200" dirty="0">
                <a:latin typeface="Inter"/>
              </a:rPr>
              <a:t>A</a:t>
            </a:r>
            <a:r>
              <a:rPr lang="en-US" sz="2200" b="0" i="0" dirty="0">
                <a:effectLst/>
                <a:latin typeface="Inter"/>
              </a:rPr>
              <a:t>nalyze the data using the Spark pool as we all know SQL is common query language for structured datasets and there are languages like python which is effectively used for data analysis. </a:t>
            </a:r>
            <a:endParaRPr lang="en-US" sz="2200" dirty="0">
              <a:latin typeface="Inter"/>
            </a:endParaRPr>
          </a:p>
          <a:p>
            <a:pPr marL="457200" indent="-457200" algn="l" rtl="0">
              <a:buFont typeface="+mj-lt"/>
              <a:buAutoNum type="arabicParenR"/>
            </a:pPr>
            <a:endParaRPr lang="en-US" sz="2200" dirty="0">
              <a:latin typeface="Inter"/>
            </a:endParaRPr>
          </a:p>
          <a:p>
            <a:pPr marL="457200" indent="-457200" algn="l" rtl="0">
              <a:buFont typeface="+mj-lt"/>
              <a:buAutoNum type="arabicParenR"/>
            </a:pPr>
            <a:r>
              <a:rPr lang="en-US" sz="2200" dirty="0">
                <a:latin typeface="Inter"/>
              </a:rPr>
              <a:t>Create the Spark Pool.</a:t>
            </a:r>
          </a:p>
          <a:p>
            <a:pPr marL="457200" indent="-457200" algn="l" rtl="0">
              <a:buFont typeface="+mj-lt"/>
              <a:buAutoNum type="arabicParenR"/>
            </a:pPr>
            <a:endParaRPr lang="en-US" sz="2200" b="0" i="0" dirty="0">
              <a:effectLst/>
              <a:latin typeface="Inter"/>
            </a:endParaRPr>
          </a:p>
          <a:p>
            <a:pPr marL="457200" indent="-457200" algn="l" rtl="0">
              <a:buFont typeface="+mj-lt"/>
              <a:buAutoNum type="arabicParenR"/>
            </a:pPr>
            <a:r>
              <a:rPr lang="en-US" sz="2200" dirty="0">
                <a:latin typeface="Inter"/>
              </a:rPr>
              <a:t>Need to Perform same task what we have done into the SQL Pool.</a:t>
            </a:r>
          </a:p>
          <a:p>
            <a:pPr marL="457200" indent="-457200" algn="l" rtl="0">
              <a:buFont typeface="+mj-lt"/>
              <a:buAutoNum type="arabicParenR"/>
            </a:pPr>
            <a:endParaRPr lang="en-US" sz="2200" b="0" i="0" dirty="0">
              <a:effectLst/>
              <a:latin typeface="Inter"/>
            </a:endParaRPr>
          </a:p>
          <a:p>
            <a:pPr marL="457200" indent="-457200" algn="l" rtl="0">
              <a:buFont typeface="+mj-lt"/>
              <a:buAutoNum type="arabicParenR"/>
            </a:pPr>
            <a:r>
              <a:rPr lang="en-US" sz="2200" dirty="0">
                <a:latin typeface="Inter"/>
              </a:rPr>
              <a:t>Save the Notebook.</a:t>
            </a:r>
          </a:p>
          <a:p>
            <a:pPr marL="457200" indent="-457200" algn="l" rtl="0">
              <a:buFont typeface="+mj-lt"/>
              <a:buAutoNum type="arabicParenR"/>
            </a:pPr>
            <a:endParaRPr lang="en-US" sz="2200" b="0" i="0" dirty="0">
              <a:effectLst/>
              <a:latin typeface="Inter"/>
            </a:endParaRPr>
          </a:p>
          <a:p>
            <a:pPr marL="457200" indent="-457200" algn="l" rtl="0">
              <a:buFont typeface="+mj-lt"/>
              <a:buAutoNum type="arabicParenR"/>
            </a:pPr>
            <a:r>
              <a:rPr lang="en-US" sz="2200" b="0" i="0" dirty="0">
                <a:effectLst/>
                <a:latin typeface="Inter"/>
              </a:rPr>
              <a:t>From the result we need to visualize the analysis in spark environment.</a:t>
            </a:r>
          </a:p>
        </p:txBody>
      </p:sp>
      <p:sp>
        <p:nvSpPr>
          <p:cNvPr id="4" name="Scroll: Horizontal 3">
            <a:extLst>
              <a:ext uri="{FF2B5EF4-FFF2-40B4-BE49-F238E27FC236}">
                <a16:creationId xmlns:a16="http://schemas.microsoft.com/office/drawing/2014/main" id="{96601B7C-5E57-7802-1657-E4D91D3D9F5E}"/>
              </a:ext>
            </a:extLst>
          </p:cNvPr>
          <p:cNvSpPr/>
          <p:nvPr/>
        </p:nvSpPr>
        <p:spPr>
          <a:xfrm>
            <a:off x="466531" y="4655976"/>
            <a:ext cx="11174606" cy="1851235"/>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u="sng" dirty="0" err="1"/>
              <a:t>Haults</a:t>
            </a:r>
            <a:r>
              <a:rPr lang="en-IN" u="sng" dirty="0"/>
              <a:t> and Difficulties</a:t>
            </a:r>
          </a:p>
          <a:p>
            <a:r>
              <a:rPr lang="en-IN" u="sng" dirty="0"/>
              <a:t>After creating the Spark pool I was unable to run my queries. The error message was in the </a:t>
            </a:r>
            <a:r>
              <a:rPr lang="en-IN" u="sng" dirty="0" err="1"/>
              <a:t>Vcore</a:t>
            </a:r>
            <a:r>
              <a:rPr lang="en-IN" u="sng" dirty="0"/>
              <a:t> sizes. So I tired different scaling sequence to create the </a:t>
            </a:r>
            <a:r>
              <a:rPr lang="en-IN" u="sng" dirty="0" err="1"/>
              <a:t>sparkpool</a:t>
            </a:r>
            <a:r>
              <a:rPr lang="en-IN" u="sng" dirty="0"/>
              <a:t> and after </a:t>
            </a:r>
            <a:r>
              <a:rPr lang="en-IN" u="sng" dirty="0" err="1"/>
              <a:t>somes</a:t>
            </a:r>
            <a:r>
              <a:rPr lang="en-IN" u="sng" dirty="0"/>
              <a:t> references and doing it for multiple times it got </a:t>
            </a:r>
            <a:r>
              <a:rPr lang="en-IN" u="sng" dirty="0" err="1"/>
              <a:t>runned</a:t>
            </a:r>
            <a:r>
              <a:rPr lang="en-IN" u="sng" dirty="0"/>
              <a:t> successfully. </a:t>
            </a:r>
          </a:p>
        </p:txBody>
      </p:sp>
    </p:spTree>
    <p:extLst>
      <p:ext uri="{BB962C8B-B14F-4D97-AF65-F5344CB8AC3E}">
        <p14:creationId xmlns:p14="http://schemas.microsoft.com/office/powerpoint/2010/main" val="255568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1F0798A-0AC1-858D-7FCD-A86C6559A486}"/>
              </a:ext>
            </a:extLst>
          </p:cNvPr>
          <p:cNvSpPr>
            <a:spLocks noGrp="1"/>
          </p:cNvSpPr>
          <p:nvPr>
            <p:ph type="title"/>
          </p:nvPr>
        </p:nvSpPr>
        <p:spPr/>
        <p:txBody>
          <a:bodyPr/>
          <a:lstStyle/>
          <a:p>
            <a:endParaRPr lang="en-IN"/>
          </a:p>
        </p:txBody>
      </p:sp>
      <p:sp>
        <p:nvSpPr>
          <p:cNvPr id="18" name="Content Placeholder 17">
            <a:extLst>
              <a:ext uri="{FF2B5EF4-FFF2-40B4-BE49-F238E27FC236}">
                <a16:creationId xmlns:a16="http://schemas.microsoft.com/office/drawing/2014/main" id="{18C25F6F-3390-9211-1FC0-C6D6B5A77C56}"/>
              </a:ext>
            </a:extLst>
          </p:cNvPr>
          <p:cNvSpPr>
            <a:spLocks noGrp="1"/>
          </p:cNvSpPr>
          <p:nvPr>
            <p:ph sz="quarter" idx="15"/>
          </p:nvPr>
        </p:nvSpPr>
        <p:spPr/>
        <p:txBody>
          <a:bodyPr/>
          <a:lstStyle/>
          <a:p>
            <a:endParaRPr lang="en-IN"/>
          </a:p>
        </p:txBody>
      </p:sp>
      <p:sp>
        <p:nvSpPr>
          <p:cNvPr id="17" name="Picture Placeholder 16">
            <a:extLst>
              <a:ext uri="{FF2B5EF4-FFF2-40B4-BE49-F238E27FC236}">
                <a16:creationId xmlns:a16="http://schemas.microsoft.com/office/drawing/2014/main" id="{784A57AE-B0D2-956D-4AD1-69448D920E1B}"/>
              </a:ext>
            </a:extLst>
          </p:cNvPr>
          <p:cNvSpPr>
            <a:spLocks noGrp="1"/>
          </p:cNvSpPr>
          <p:nvPr>
            <p:ph type="pic" sz="quarter" idx="13"/>
          </p:nvPr>
        </p:nvSpPr>
        <p:spPr/>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p:txBody>
          <a:bodyPr/>
          <a:lstStyle/>
          <a:p>
            <a:fld id="{DBA1B0FB-D917-4C8C-928F-313BD683BF39}" type="slidenum">
              <a:rPr lang="en-US" smtClean="0"/>
              <a:pPr/>
              <a:t>13</a:t>
            </a:fld>
            <a:endParaRPr lang="en-US"/>
          </a:p>
        </p:txBody>
      </p:sp>
      <p:pic>
        <p:nvPicPr>
          <p:cNvPr id="11" name="Picture Placeholder 7" descr="Data Points Digital background">
            <a:extLst>
              <a:ext uri="{FF2B5EF4-FFF2-40B4-BE49-F238E27FC236}">
                <a16:creationId xmlns:a16="http://schemas.microsoft.com/office/drawing/2014/main" id="{50EFF4A1-71E6-7D10-69C2-95CCF93858C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 name="TextBox 2">
            <a:extLst>
              <a:ext uri="{FF2B5EF4-FFF2-40B4-BE49-F238E27FC236}">
                <a16:creationId xmlns:a16="http://schemas.microsoft.com/office/drawing/2014/main" id="{FF579EBF-6D99-ED07-6C30-D18687F05D0F}"/>
              </a:ext>
            </a:extLst>
          </p:cNvPr>
          <p:cNvSpPr txBox="1"/>
          <p:nvPr/>
        </p:nvSpPr>
        <p:spPr>
          <a:xfrm>
            <a:off x="186612" y="111967"/>
            <a:ext cx="11364686" cy="1077218"/>
          </a:xfrm>
          <a:prstGeom prst="rect">
            <a:avLst/>
          </a:prstGeom>
          <a:noFill/>
        </p:spPr>
        <p:txBody>
          <a:bodyPr wrap="square" rtlCol="0">
            <a:spAutoFit/>
          </a:bodyPr>
          <a:lstStyle/>
          <a:p>
            <a:r>
              <a:rPr lang="en-IN" sz="1600" dirty="0">
                <a:sym typeface="Wingdings" panose="05000000000000000000" pitchFamily="2" charset="2"/>
              </a:rPr>
              <a:t>=&gt;&gt;&gt; Approach.</a:t>
            </a:r>
          </a:p>
          <a:p>
            <a:pPr marL="342900" indent="-342900">
              <a:buFont typeface="+mj-lt"/>
              <a:buAutoNum type="arabicPeriod"/>
            </a:pPr>
            <a:r>
              <a:rPr lang="en-IN" sz="1600" dirty="0">
                <a:sym typeface="Wingdings" panose="05000000000000000000" pitchFamily="2" charset="2"/>
              </a:rPr>
              <a:t>Open the synapse workspace &gt; Created a Spark-Pool &gt; click on the data hub &gt; navigated to the container which has the csv file.</a:t>
            </a:r>
          </a:p>
          <a:p>
            <a:pPr marL="342900" indent="-342900">
              <a:buFont typeface="+mj-lt"/>
              <a:buAutoNum type="arabicPeriod"/>
            </a:pPr>
            <a:r>
              <a:rPr lang="en-IN" sz="1600" dirty="0"/>
              <a:t>Clicked on the New Notebook &gt; Load to </a:t>
            </a:r>
            <a:r>
              <a:rPr lang="en-IN" sz="1600" dirty="0" err="1"/>
              <a:t>Dataframe</a:t>
            </a:r>
            <a:r>
              <a:rPr lang="en-IN" sz="1600" dirty="0"/>
              <a:t> &gt; Run the query with the Spark pool which I have created. </a:t>
            </a:r>
          </a:p>
          <a:p>
            <a:pPr marL="342900" indent="-342900">
              <a:buFont typeface="+mj-lt"/>
              <a:buAutoNum type="arabicPeriod"/>
            </a:pPr>
            <a:r>
              <a:rPr lang="en-IN" sz="1600" dirty="0"/>
              <a:t>Now here also I got alpha numeric and we need to make the header True.</a:t>
            </a:r>
          </a:p>
        </p:txBody>
      </p:sp>
      <p:pic>
        <p:nvPicPr>
          <p:cNvPr id="5" name="Picture 4" descr="Graphical user interface, text, application, email&#10;&#10;Description automatically generated">
            <a:extLst>
              <a:ext uri="{FF2B5EF4-FFF2-40B4-BE49-F238E27FC236}">
                <a16:creationId xmlns:a16="http://schemas.microsoft.com/office/drawing/2014/main" id="{31A1D2F6-32CB-B7EC-4E79-701A89D7C5D1}"/>
              </a:ext>
            </a:extLst>
          </p:cNvPr>
          <p:cNvPicPr>
            <a:picLocks noChangeAspect="1"/>
          </p:cNvPicPr>
          <p:nvPr/>
        </p:nvPicPr>
        <p:blipFill>
          <a:blip r:embed="rId3"/>
          <a:stretch>
            <a:fillRect/>
          </a:stretch>
        </p:blipFill>
        <p:spPr>
          <a:xfrm>
            <a:off x="217799" y="1859181"/>
            <a:ext cx="4488024" cy="3642258"/>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BD9F0CAD-6B5D-14A3-FF29-C970BE33C2EA}"/>
              </a:ext>
            </a:extLst>
          </p:cNvPr>
          <p:cNvPicPr>
            <a:picLocks noChangeAspect="1"/>
          </p:cNvPicPr>
          <p:nvPr/>
        </p:nvPicPr>
        <p:blipFill>
          <a:blip r:embed="rId4"/>
          <a:stretch>
            <a:fillRect/>
          </a:stretch>
        </p:blipFill>
        <p:spPr>
          <a:xfrm>
            <a:off x="4519210" y="1849842"/>
            <a:ext cx="7454991" cy="3642258"/>
          </a:xfrm>
          <a:prstGeom prst="rect">
            <a:avLst/>
          </a:prstGeom>
        </p:spPr>
      </p:pic>
      <p:sp>
        <p:nvSpPr>
          <p:cNvPr id="8" name="Arrow: Up 7">
            <a:extLst>
              <a:ext uri="{FF2B5EF4-FFF2-40B4-BE49-F238E27FC236}">
                <a16:creationId xmlns:a16="http://schemas.microsoft.com/office/drawing/2014/main" id="{A63091AF-6236-8DE2-4AAF-6D544FDBE2F5}"/>
              </a:ext>
            </a:extLst>
          </p:cNvPr>
          <p:cNvSpPr/>
          <p:nvPr/>
        </p:nvSpPr>
        <p:spPr>
          <a:xfrm>
            <a:off x="3900059" y="4352730"/>
            <a:ext cx="401216" cy="6438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Left 8">
            <a:extLst>
              <a:ext uri="{FF2B5EF4-FFF2-40B4-BE49-F238E27FC236}">
                <a16:creationId xmlns:a16="http://schemas.microsoft.com/office/drawing/2014/main" id="{E486124E-E8AB-CB16-8C24-8E47266F3B8F}"/>
              </a:ext>
            </a:extLst>
          </p:cNvPr>
          <p:cNvSpPr/>
          <p:nvPr/>
        </p:nvSpPr>
        <p:spPr>
          <a:xfrm>
            <a:off x="1688841" y="4786602"/>
            <a:ext cx="727788" cy="839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allout: Right Arrow 9">
            <a:extLst>
              <a:ext uri="{FF2B5EF4-FFF2-40B4-BE49-F238E27FC236}">
                <a16:creationId xmlns:a16="http://schemas.microsoft.com/office/drawing/2014/main" id="{8F2B9B31-8A4F-887F-D0C6-541EFEE88117}"/>
              </a:ext>
            </a:extLst>
          </p:cNvPr>
          <p:cNvSpPr/>
          <p:nvPr/>
        </p:nvSpPr>
        <p:spPr>
          <a:xfrm>
            <a:off x="5000851" y="4189453"/>
            <a:ext cx="2668555" cy="821093"/>
          </a:xfrm>
          <a:prstGeom prst="rightArrowCallout">
            <a:avLst>
              <a:gd name="adj1" fmla="val 15909"/>
              <a:gd name="adj2" fmla="val 22727"/>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Alpha_numeric</a:t>
            </a:r>
            <a:endParaRPr lang="en-IN" dirty="0"/>
          </a:p>
          <a:p>
            <a:pPr algn="ctr"/>
            <a:r>
              <a:rPr lang="en-IN" dirty="0"/>
              <a:t>header</a:t>
            </a:r>
          </a:p>
        </p:txBody>
      </p:sp>
      <p:sp>
        <p:nvSpPr>
          <p:cNvPr id="12" name="Oval 11">
            <a:extLst>
              <a:ext uri="{FF2B5EF4-FFF2-40B4-BE49-F238E27FC236}">
                <a16:creationId xmlns:a16="http://schemas.microsoft.com/office/drawing/2014/main" id="{3C5D8538-F0A4-9A94-E4B4-11BD4107756C}"/>
              </a:ext>
            </a:extLst>
          </p:cNvPr>
          <p:cNvSpPr/>
          <p:nvPr/>
        </p:nvSpPr>
        <p:spPr>
          <a:xfrm>
            <a:off x="735563" y="5627685"/>
            <a:ext cx="10720873" cy="1139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As For now I Need to set the header = True, so in the query </a:t>
            </a:r>
            <a:r>
              <a:rPr lang="en-IN" dirty="0" err="1"/>
              <a:t>i</a:t>
            </a:r>
            <a:r>
              <a:rPr lang="en-IN" dirty="0"/>
              <a:t> removed the # # marks from it and run the query again. It will give the desire output and then </a:t>
            </a:r>
            <a:r>
              <a:rPr lang="en-IN" dirty="0" err="1"/>
              <a:t>i</a:t>
            </a:r>
            <a:r>
              <a:rPr lang="en-IN" dirty="0"/>
              <a:t> published that to the workspace and notebook got saved under the develop.</a:t>
            </a:r>
          </a:p>
        </p:txBody>
      </p:sp>
      <p:sp>
        <p:nvSpPr>
          <p:cNvPr id="4" name="TextBox 3">
            <a:extLst>
              <a:ext uri="{FF2B5EF4-FFF2-40B4-BE49-F238E27FC236}">
                <a16:creationId xmlns:a16="http://schemas.microsoft.com/office/drawing/2014/main" id="{C768DA32-E7D7-8B02-CF30-CE0831C1A171}"/>
              </a:ext>
            </a:extLst>
          </p:cNvPr>
          <p:cNvSpPr txBox="1"/>
          <p:nvPr/>
        </p:nvSpPr>
        <p:spPr>
          <a:xfrm>
            <a:off x="217799" y="1237155"/>
            <a:ext cx="11044334" cy="923330"/>
          </a:xfrm>
          <a:prstGeom prst="rect">
            <a:avLst/>
          </a:prstGeom>
          <a:noFill/>
        </p:spPr>
        <p:txBody>
          <a:bodyPr wrap="square" rtlCol="0">
            <a:spAutoFit/>
          </a:bodyPr>
          <a:lstStyle/>
          <a:p>
            <a:r>
              <a:rPr lang="en-US" b="1" i="0" dirty="0">
                <a:effectLst/>
                <a:latin typeface="Inter"/>
              </a:rPr>
              <a:t>Note: </a:t>
            </a:r>
            <a:r>
              <a:rPr lang="en-US" b="0" i="0" dirty="0">
                <a:effectLst/>
                <a:latin typeface="Inter"/>
              </a:rPr>
              <a:t>At First Spark tool will take some time to start and second will take less time to execute and </a:t>
            </a:r>
            <a:r>
              <a:rPr lang="en-US" b="0" i="0" dirty="0">
                <a:solidFill>
                  <a:srgbClr val="FF0000"/>
                </a:solidFill>
                <a:effectLst/>
                <a:latin typeface="Inter"/>
              </a:rPr>
              <a:t>the</a:t>
            </a:r>
            <a:r>
              <a:rPr lang="en-US" b="0" i="0" dirty="0">
                <a:effectLst/>
                <a:latin typeface="Inter"/>
              </a:rPr>
              <a:t> pool is already ready.</a:t>
            </a:r>
          </a:p>
          <a:p>
            <a:endParaRPr lang="en-IN" dirty="0"/>
          </a:p>
        </p:txBody>
      </p:sp>
    </p:spTree>
    <p:extLst>
      <p:ext uri="{BB962C8B-B14F-4D97-AF65-F5344CB8AC3E}">
        <p14:creationId xmlns:p14="http://schemas.microsoft.com/office/powerpoint/2010/main" val="317800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pic>
        <p:nvPicPr>
          <p:cNvPr id="11" name="Picture Placeholder 7" descr="Data Points Digital background">
            <a:extLst>
              <a:ext uri="{FF2B5EF4-FFF2-40B4-BE49-F238E27FC236}">
                <a16:creationId xmlns:a16="http://schemas.microsoft.com/office/drawing/2014/main" id="{50EFF4A1-71E6-7D10-69C2-95CCF93858C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pic>
        <p:nvPicPr>
          <p:cNvPr id="2" name="Picture 1" descr="Graphical user interface, text, application, email&#10;&#10;Description automatically generated">
            <a:extLst>
              <a:ext uri="{FF2B5EF4-FFF2-40B4-BE49-F238E27FC236}">
                <a16:creationId xmlns:a16="http://schemas.microsoft.com/office/drawing/2014/main" id="{324C89F5-9FBF-5B24-2810-0D8C72AD39A2}"/>
              </a:ext>
            </a:extLst>
          </p:cNvPr>
          <p:cNvPicPr>
            <a:picLocks noChangeAspect="1"/>
          </p:cNvPicPr>
          <p:nvPr/>
        </p:nvPicPr>
        <p:blipFill>
          <a:blip r:embed="rId3"/>
          <a:stretch>
            <a:fillRect/>
          </a:stretch>
        </p:blipFill>
        <p:spPr>
          <a:xfrm>
            <a:off x="101645" y="144093"/>
            <a:ext cx="5632405" cy="3007246"/>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B86A6362-60B7-FCFE-B667-01D39E1ABAD0}"/>
              </a:ext>
            </a:extLst>
          </p:cNvPr>
          <p:cNvPicPr>
            <a:picLocks noChangeAspect="1"/>
          </p:cNvPicPr>
          <p:nvPr/>
        </p:nvPicPr>
        <p:blipFill>
          <a:blip r:embed="rId4"/>
          <a:stretch>
            <a:fillRect/>
          </a:stretch>
        </p:blipFill>
        <p:spPr>
          <a:xfrm>
            <a:off x="4273420" y="3151339"/>
            <a:ext cx="7832855" cy="3574948"/>
          </a:xfrm>
          <a:prstGeom prst="rect">
            <a:avLst/>
          </a:prstGeom>
        </p:spPr>
      </p:pic>
      <p:sp>
        <p:nvSpPr>
          <p:cNvPr id="14" name="Oval 13">
            <a:extLst>
              <a:ext uri="{FF2B5EF4-FFF2-40B4-BE49-F238E27FC236}">
                <a16:creationId xmlns:a16="http://schemas.microsoft.com/office/drawing/2014/main" id="{CC0E38AB-5C87-DC16-EC47-7996BED00337}"/>
              </a:ext>
            </a:extLst>
          </p:cNvPr>
          <p:cNvSpPr/>
          <p:nvPr/>
        </p:nvSpPr>
        <p:spPr>
          <a:xfrm>
            <a:off x="7374294" y="131713"/>
            <a:ext cx="2556588" cy="2444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Now the header is according to the CSV file itself.</a:t>
            </a:r>
          </a:p>
        </p:txBody>
      </p:sp>
      <p:sp>
        <p:nvSpPr>
          <p:cNvPr id="15" name="Oval 14">
            <a:extLst>
              <a:ext uri="{FF2B5EF4-FFF2-40B4-BE49-F238E27FC236}">
                <a16:creationId xmlns:a16="http://schemas.microsoft.com/office/drawing/2014/main" id="{8451D1E4-CFFF-1780-FDAA-E92C057AF1E5}"/>
              </a:ext>
            </a:extLst>
          </p:cNvPr>
          <p:cNvSpPr/>
          <p:nvPr/>
        </p:nvSpPr>
        <p:spPr>
          <a:xfrm>
            <a:off x="584719" y="3725172"/>
            <a:ext cx="2556588" cy="2444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According to the question I need to count the </a:t>
            </a:r>
            <a:r>
              <a:rPr lang="en-IN" dirty="0" err="1"/>
              <a:t>productName</a:t>
            </a:r>
            <a:r>
              <a:rPr lang="en-IN" dirty="0"/>
              <a:t> and categorise it by the category column</a:t>
            </a:r>
          </a:p>
        </p:txBody>
      </p:sp>
      <p:sp>
        <p:nvSpPr>
          <p:cNvPr id="16" name="Arrow: Left 15">
            <a:extLst>
              <a:ext uri="{FF2B5EF4-FFF2-40B4-BE49-F238E27FC236}">
                <a16:creationId xmlns:a16="http://schemas.microsoft.com/office/drawing/2014/main" id="{1392CB84-4F66-8255-CA82-7C43E789FA39}"/>
              </a:ext>
            </a:extLst>
          </p:cNvPr>
          <p:cNvSpPr/>
          <p:nvPr/>
        </p:nvSpPr>
        <p:spPr>
          <a:xfrm rot="19749312">
            <a:off x="4746702" y="1937480"/>
            <a:ext cx="2831364" cy="2093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B2025577-BA5A-796E-19B8-69D8394263CA}"/>
              </a:ext>
            </a:extLst>
          </p:cNvPr>
          <p:cNvSpPr/>
          <p:nvPr/>
        </p:nvSpPr>
        <p:spPr>
          <a:xfrm rot="564210">
            <a:off x="2803371" y="5947506"/>
            <a:ext cx="3707838" cy="127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912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pic>
        <p:nvPicPr>
          <p:cNvPr id="11" name="Picture Placeholder 7" descr="Data Points Digital background">
            <a:extLst>
              <a:ext uri="{FF2B5EF4-FFF2-40B4-BE49-F238E27FC236}">
                <a16:creationId xmlns:a16="http://schemas.microsoft.com/office/drawing/2014/main" id="{50EFF4A1-71E6-7D10-69C2-95CCF93858C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pic>
        <p:nvPicPr>
          <p:cNvPr id="4" name="Picture 3" descr="Chart&#10;&#10;Description automatically generated with medium confidence">
            <a:extLst>
              <a:ext uri="{FF2B5EF4-FFF2-40B4-BE49-F238E27FC236}">
                <a16:creationId xmlns:a16="http://schemas.microsoft.com/office/drawing/2014/main" id="{5B2F33D2-9418-0A0E-023E-004F2EB6072F}"/>
              </a:ext>
            </a:extLst>
          </p:cNvPr>
          <p:cNvPicPr>
            <a:picLocks noChangeAspect="1"/>
          </p:cNvPicPr>
          <p:nvPr/>
        </p:nvPicPr>
        <p:blipFill>
          <a:blip r:embed="rId3"/>
          <a:stretch>
            <a:fillRect/>
          </a:stretch>
        </p:blipFill>
        <p:spPr>
          <a:xfrm>
            <a:off x="2302154" y="851606"/>
            <a:ext cx="8492846" cy="3851672"/>
          </a:xfrm>
          <a:prstGeom prst="rect">
            <a:avLst/>
          </a:prstGeom>
        </p:spPr>
      </p:pic>
      <p:sp>
        <p:nvSpPr>
          <p:cNvPr id="6" name="TextBox 5">
            <a:extLst>
              <a:ext uri="{FF2B5EF4-FFF2-40B4-BE49-F238E27FC236}">
                <a16:creationId xmlns:a16="http://schemas.microsoft.com/office/drawing/2014/main" id="{6DEFFE0A-6E6D-8D3F-C5FB-12F6A904D7E4}"/>
              </a:ext>
            </a:extLst>
          </p:cNvPr>
          <p:cNvSpPr txBox="1"/>
          <p:nvPr/>
        </p:nvSpPr>
        <p:spPr>
          <a:xfrm>
            <a:off x="242596" y="102637"/>
            <a:ext cx="8462865" cy="646331"/>
          </a:xfrm>
          <a:prstGeom prst="rect">
            <a:avLst/>
          </a:prstGeom>
          <a:noFill/>
        </p:spPr>
        <p:txBody>
          <a:bodyPr wrap="square" rtlCol="0">
            <a:spAutoFit/>
          </a:bodyPr>
          <a:lstStyle/>
          <a:p>
            <a:pPr marL="285750" indent="-285750">
              <a:buFont typeface="Wingdings" panose="05000000000000000000" pitchFamily="2" charset="2"/>
              <a:buChar char="§"/>
            </a:pPr>
            <a:r>
              <a:rPr lang="en-IN" dirty="0"/>
              <a:t>As Per question asked I created a visualization chart from the Result set in spark pool from the csv data.</a:t>
            </a:r>
          </a:p>
        </p:txBody>
      </p:sp>
      <p:sp>
        <p:nvSpPr>
          <p:cNvPr id="13" name="Arrow: Curved Up 12">
            <a:extLst>
              <a:ext uri="{FF2B5EF4-FFF2-40B4-BE49-F238E27FC236}">
                <a16:creationId xmlns:a16="http://schemas.microsoft.com/office/drawing/2014/main" id="{404EE8F1-233A-C411-6078-D315F1534D9C}"/>
              </a:ext>
            </a:extLst>
          </p:cNvPr>
          <p:cNvSpPr/>
          <p:nvPr/>
        </p:nvSpPr>
        <p:spPr>
          <a:xfrm rot="20677508">
            <a:off x="1332954" y="2732074"/>
            <a:ext cx="2332653" cy="1642188"/>
          </a:xfrm>
          <a:prstGeom prst="curvedUpArrow">
            <a:avLst>
              <a:gd name="adj1" fmla="val 10458"/>
              <a:gd name="adj2" fmla="val 4828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Rectangle: Diagonal Corners Snipped 11">
            <a:extLst>
              <a:ext uri="{FF2B5EF4-FFF2-40B4-BE49-F238E27FC236}">
                <a16:creationId xmlns:a16="http://schemas.microsoft.com/office/drawing/2014/main" id="{6C9E4B7F-2D03-C991-5B5F-0D6165408DD6}"/>
              </a:ext>
            </a:extLst>
          </p:cNvPr>
          <p:cNvSpPr/>
          <p:nvPr/>
        </p:nvSpPr>
        <p:spPr>
          <a:xfrm>
            <a:off x="177282" y="2696547"/>
            <a:ext cx="1959428" cy="205273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Published Notebook got saved under the develop by </a:t>
            </a:r>
            <a:r>
              <a:rPr lang="en-IN" dirty="0" err="1"/>
              <a:t>Product_count</a:t>
            </a:r>
            <a:r>
              <a:rPr lang="en-IN" dirty="0"/>
              <a:t> name.</a:t>
            </a:r>
          </a:p>
        </p:txBody>
      </p:sp>
      <p:sp>
        <p:nvSpPr>
          <p:cNvPr id="14" name="Ribbon: Tilted Down 13">
            <a:extLst>
              <a:ext uri="{FF2B5EF4-FFF2-40B4-BE49-F238E27FC236}">
                <a16:creationId xmlns:a16="http://schemas.microsoft.com/office/drawing/2014/main" id="{858D78D1-DCC4-1E18-8697-C39AF9A511D9}"/>
              </a:ext>
            </a:extLst>
          </p:cNvPr>
          <p:cNvSpPr/>
          <p:nvPr/>
        </p:nvSpPr>
        <p:spPr>
          <a:xfrm>
            <a:off x="4068147" y="5673012"/>
            <a:ext cx="4413380" cy="1082351"/>
          </a:xfrm>
          <a:prstGeom prst="ribb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b="1" i="1" dirty="0"/>
              <a:t>THANK YOU</a:t>
            </a:r>
          </a:p>
        </p:txBody>
      </p:sp>
      <p:sp>
        <p:nvSpPr>
          <p:cNvPr id="2" name="Arrow: Down 1">
            <a:extLst>
              <a:ext uri="{FF2B5EF4-FFF2-40B4-BE49-F238E27FC236}">
                <a16:creationId xmlns:a16="http://schemas.microsoft.com/office/drawing/2014/main" id="{846EB3FA-6340-5A89-7124-1133CCA179A8}"/>
              </a:ext>
            </a:extLst>
          </p:cNvPr>
          <p:cNvSpPr/>
          <p:nvPr/>
        </p:nvSpPr>
        <p:spPr>
          <a:xfrm flipV="1">
            <a:off x="9483014" y="4548187"/>
            <a:ext cx="1576874" cy="1050174"/>
          </a:xfrm>
          <a:prstGeom prst="downArrow">
            <a:avLst>
              <a:gd name="adj1" fmla="val 6893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8C1D11B0-020D-A749-0D98-D55B2985F1BC}"/>
              </a:ext>
            </a:extLst>
          </p:cNvPr>
          <p:cNvSpPr txBox="1"/>
          <p:nvPr/>
        </p:nvSpPr>
        <p:spPr>
          <a:xfrm>
            <a:off x="9538996" y="4789052"/>
            <a:ext cx="1576874" cy="369332"/>
          </a:xfrm>
          <a:prstGeom prst="rect">
            <a:avLst/>
          </a:prstGeom>
          <a:noFill/>
        </p:spPr>
        <p:txBody>
          <a:bodyPr wrap="square" rtlCol="0">
            <a:spAutoFit/>
          </a:bodyPr>
          <a:lstStyle/>
          <a:p>
            <a:pPr algn="ctr"/>
            <a:r>
              <a:rPr lang="en-IN" dirty="0"/>
              <a:t>Visualization</a:t>
            </a:r>
          </a:p>
        </p:txBody>
      </p:sp>
    </p:spTree>
    <p:extLst>
      <p:ext uri="{BB962C8B-B14F-4D97-AF65-F5344CB8AC3E}">
        <p14:creationId xmlns:p14="http://schemas.microsoft.com/office/powerpoint/2010/main" val="16381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2"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401573" y="4535192"/>
            <a:ext cx="3797204" cy="783257"/>
          </a:xfrm>
        </p:spPr>
        <p:txBody>
          <a:bodyPr/>
          <a:lstStyle/>
          <a:p>
            <a:r>
              <a:rPr lang="en-US" dirty="0"/>
              <a:t>Introduction</a:t>
            </a:r>
          </a:p>
        </p:txBody>
      </p:sp>
      <p:pic>
        <p:nvPicPr>
          <p:cNvPr id="18" name="Picture Placeholder 17">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3"/>
          <a:srcRect l="27255" r="27255"/>
          <a:stretch/>
        </p:blipFill>
        <p:spPr>
          <a:xfrm>
            <a:off x="0" y="0"/>
            <a:ext cx="3054096" cy="3776472"/>
          </a:xfrm>
        </p:spPr>
      </p:pic>
      <p:pic>
        <p:nvPicPr>
          <p:cNvPr id="20" name="Picture Placeholder 19">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a:blip r:embed="rId4"/>
          <a:srcRect l="27269" r="27269"/>
          <a:stretch/>
        </p:blipFill>
        <p:spPr>
          <a:xfrm>
            <a:off x="6096000" y="10248"/>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3" name="Picture Placeholder 22">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a:blip r:embed="rId6"/>
          <a:srcRect t="4083" b="4083"/>
          <a:stretch/>
        </p:blipFill>
        <p:spPr>
          <a:xfrm>
            <a:off x="3035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4198777" y="4002833"/>
            <a:ext cx="7285198" cy="2211355"/>
          </a:xfrm>
          <a:noFill/>
        </p:spPr>
        <p:txBody>
          <a:bodyPr>
            <a:noAutofit/>
          </a:bodyPr>
          <a:lstStyle/>
          <a:p>
            <a:r>
              <a:rPr lang="en-US" sz="1900" dirty="0"/>
              <a:t>Azure Synapse is one stop shop workspace that includes all the features of the Data Factory(ADF), Databricks,  even we can Monitor our work that gives an edge over all other Resources.  Azure </a:t>
            </a:r>
            <a:r>
              <a:rPr lang="en-US" sz="1900" dirty="0" err="1"/>
              <a:t>syapse</a:t>
            </a:r>
            <a:r>
              <a:rPr lang="en-US" sz="1900" dirty="0"/>
              <a:t> provides the code free environment to overcome the complexity for coding, also it provides very efficient integration with other resources like SQL databases, Spark pools  with higher scalability with reasonable pricing tiers and consumption base model. </a:t>
            </a: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995B2EF-9D51-1CBB-231A-BA4537C973B4}"/>
              </a:ext>
            </a:extLst>
          </p:cNvPr>
          <p:cNvSpPr>
            <a:spLocks noGrp="1"/>
          </p:cNvSpPr>
          <p:nvPr>
            <p:ph type="title"/>
          </p:nvPr>
        </p:nvSpPr>
        <p:spPr>
          <a:xfrm>
            <a:off x="1617664" y="345091"/>
            <a:ext cx="7412036" cy="737380"/>
          </a:xfrm>
        </p:spPr>
        <p:txBody>
          <a:bodyPr vert="horz" wrap="square" lIns="0" tIns="0" rIns="0" bIns="0" rtlCol="0" anchor="b" anchorCtr="0">
            <a:normAutofit/>
          </a:bodyPr>
          <a:lstStyle/>
          <a:p>
            <a:pPr marL="685800" indent="-685800" algn="ctr">
              <a:buFont typeface="Wingdings" panose="05000000000000000000" pitchFamily="2" charset="2"/>
              <a:buChar char="v"/>
            </a:pPr>
            <a:r>
              <a:rPr lang="en-US" sz="4100" b="1" u="sng" kern="1200" dirty="0">
                <a:solidFill>
                  <a:schemeClr val="tx1"/>
                </a:solidFill>
                <a:latin typeface="+mn-lt"/>
                <a:ea typeface="+mj-ea"/>
                <a:cs typeface="+mj-cs"/>
              </a:rPr>
              <a:t>AIM OF THE PROJECT</a:t>
            </a:r>
            <a:endParaRPr lang="en-US" sz="4100" u="sng" kern="1200" dirty="0">
              <a:solidFill>
                <a:schemeClr val="tx1"/>
              </a:solidFill>
              <a:latin typeface="+mn-lt"/>
              <a:ea typeface="+mj-ea"/>
              <a:cs typeface="+mj-cs"/>
            </a:endParaRPr>
          </a:p>
        </p:txBody>
      </p:sp>
      <p:sp>
        <p:nvSpPr>
          <p:cNvPr id="10" name="TextBox 9">
            <a:extLst>
              <a:ext uri="{FF2B5EF4-FFF2-40B4-BE49-F238E27FC236}">
                <a16:creationId xmlns:a16="http://schemas.microsoft.com/office/drawing/2014/main" id="{AEA213CE-2483-896F-AC16-83B6156CF642}"/>
              </a:ext>
            </a:extLst>
          </p:cNvPr>
          <p:cNvSpPr txBox="1"/>
          <p:nvPr/>
        </p:nvSpPr>
        <p:spPr>
          <a:xfrm>
            <a:off x="302540" y="1413201"/>
            <a:ext cx="8572143" cy="4679624"/>
          </a:xfrm>
          <a:prstGeom prst="rect">
            <a:avLst/>
          </a:prstGeom>
        </p:spPr>
        <p:txBody>
          <a:bodyPr vert="horz" wrap="square" lIns="0" tIns="0" rIns="0" bIns="0" rtlCol="0" anchor="t">
            <a:noAutofit/>
          </a:bodyPr>
          <a:lstStyle/>
          <a:p>
            <a:pPr marL="400050" indent="-342900">
              <a:spcAft>
                <a:spcPts val="800"/>
              </a:spcAft>
              <a:buFont typeface="Wingdings" panose="05000000000000000000" pitchFamily="2" charset="2"/>
              <a:buChar char="Ø"/>
            </a:pPr>
            <a:r>
              <a:rPr lang="en-US" sz="2200" dirty="0">
                <a:solidFill>
                  <a:srgbClr val="FFFFFF">
                    <a:alpha val="60000"/>
                  </a:srgbClr>
                </a:solidFill>
              </a:rPr>
              <a:t>To ingest the Data from the source to the Data lake storage.</a:t>
            </a:r>
          </a:p>
          <a:p>
            <a:pPr marL="400050" indent="-342900">
              <a:spcAft>
                <a:spcPts val="800"/>
              </a:spcAft>
              <a:buFont typeface="Wingdings" panose="05000000000000000000" pitchFamily="2" charset="2"/>
              <a:buChar char="Ø"/>
            </a:pPr>
            <a:endParaRPr lang="en-US" sz="2200" dirty="0">
              <a:solidFill>
                <a:srgbClr val="FFFFFF">
                  <a:alpha val="60000"/>
                </a:srgbClr>
              </a:solidFill>
            </a:endParaRPr>
          </a:p>
          <a:p>
            <a:pPr marL="400050" indent="-342900">
              <a:spcAft>
                <a:spcPts val="800"/>
              </a:spcAft>
              <a:buFont typeface="Wingdings" panose="05000000000000000000" pitchFamily="2" charset="2"/>
              <a:buChar char="Ø"/>
            </a:pPr>
            <a:r>
              <a:rPr lang="en-US" sz="2200" dirty="0">
                <a:solidFill>
                  <a:srgbClr val="FFFFFF">
                    <a:alpha val="60000"/>
                  </a:srgbClr>
                </a:solidFill>
              </a:rPr>
              <a:t>Monitor the Pipeline during ingestion of the data.</a:t>
            </a:r>
          </a:p>
          <a:p>
            <a:pPr marL="400050" indent="-342900">
              <a:spcAft>
                <a:spcPts val="800"/>
              </a:spcAft>
              <a:buFont typeface="Wingdings" panose="05000000000000000000" pitchFamily="2" charset="2"/>
              <a:buChar char="Ø"/>
            </a:pPr>
            <a:endParaRPr lang="en-US" sz="2200" dirty="0">
              <a:solidFill>
                <a:srgbClr val="FFFFFF">
                  <a:alpha val="60000"/>
                </a:srgbClr>
              </a:solidFill>
            </a:endParaRPr>
          </a:p>
          <a:p>
            <a:pPr marL="400050" indent="-342900">
              <a:spcAft>
                <a:spcPts val="800"/>
              </a:spcAft>
              <a:buFont typeface="Wingdings" panose="05000000000000000000" pitchFamily="2" charset="2"/>
              <a:buChar char="Ø"/>
            </a:pPr>
            <a:r>
              <a:rPr lang="en-US" sz="2200" dirty="0">
                <a:solidFill>
                  <a:srgbClr val="FFFFFF">
                    <a:alpha val="60000"/>
                  </a:srgbClr>
                </a:solidFill>
              </a:rPr>
              <a:t>To Create the SQL pool &amp; Spark Pool in the Synapse Workspace.</a:t>
            </a:r>
          </a:p>
          <a:p>
            <a:pPr marL="400050" indent="-342900">
              <a:spcAft>
                <a:spcPts val="800"/>
              </a:spcAft>
              <a:buFont typeface="Wingdings" panose="05000000000000000000" pitchFamily="2" charset="2"/>
              <a:buChar char="Ø"/>
            </a:pPr>
            <a:endParaRPr lang="en-US" sz="2200" dirty="0">
              <a:solidFill>
                <a:srgbClr val="FFFFFF">
                  <a:alpha val="60000"/>
                </a:srgbClr>
              </a:solidFill>
            </a:endParaRPr>
          </a:p>
          <a:p>
            <a:pPr marL="400050" indent="-342900">
              <a:spcAft>
                <a:spcPts val="800"/>
              </a:spcAft>
              <a:buFont typeface="Wingdings" panose="05000000000000000000" pitchFamily="2" charset="2"/>
              <a:buChar char="Ø"/>
            </a:pPr>
            <a:r>
              <a:rPr lang="en-US" sz="2200" dirty="0">
                <a:solidFill>
                  <a:srgbClr val="FFFFFF">
                    <a:alpha val="60000"/>
                  </a:srgbClr>
                </a:solidFill>
              </a:rPr>
              <a:t>To transform the data &amp; </a:t>
            </a:r>
            <a:r>
              <a:rPr lang="en-US" sz="2200" dirty="0" err="1">
                <a:solidFill>
                  <a:srgbClr val="FFFFFF">
                    <a:alpha val="60000"/>
                  </a:srgbClr>
                </a:solidFill>
              </a:rPr>
              <a:t>Analyse</a:t>
            </a:r>
            <a:r>
              <a:rPr lang="en-US" sz="2200" dirty="0">
                <a:solidFill>
                  <a:srgbClr val="FFFFFF">
                    <a:alpha val="60000"/>
                  </a:srgbClr>
                </a:solidFill>
              </a:rPr>
              <a:t> the data by performing Queries using SQL &amp; Spark Pool.</a:t>
            </a:r>
          </a:p>
          <a:p>
            <a:pPr marL="400050" indent="-342900">
              <a:spcAft>
                <a:spcPts val="800"/>
              </a:spcAft>
              <a:buFont typeface="Wingdings" panose="05000000000000000000" pitchFamily="2" charset="2"/>
              <a:buChar char="Ø"/>
            </a:pPr>
            <a:endParaRPr lang="en-US" sz="2200" dirty="0">
              <a:solidFill>
                <a:srgbClr val="FFFFFF">
                  <a:alpha val="60000"/>
                </a:srgbClr>
              </a:solidFill>
            </a:endParaRPr>
          </a:p>
          <a:p>
            <a:pPr marL="400050" indent="-342900">
              <a:spcAft>
                <a:spcPts val="800"/>
              </a:spcAft>
              <a:buFont typeface="Wingdings" panose="05000000000000000000" pitchFamily="2" charset="2"/>
              <a:buChar char="Ø"/>
            </a:pPr>
            <a:r>
              <a:rPr lang="en-US" sz="2200" dirty="0">
                <a:solidFill>
                  <a:srgbClr val="FFFFFF">
                    <a:alpha val="60000"/>
                  </a:srgbClr>
                </a:solidFill>
              </a:rPr>
              <a:t>Visualize the result set using in-built Chart function with necessary changes.</a:t>
            </a:r>
          </a:p>
          <a:p>
            <a:pPr marL="114300" indent="-342900">
              <a:spcAft>
                <a:spcPts val="800"/>
              </a:spcAft>
              <a:buFont typeface="Wingdings" panose="05000000000000000000" pitchFamily="2" charset="2"/>
              <a:buChar char="Ø"/>
            </a:pPr>
            <a:endParaRPr lang="en-US" sz="2200" dirty="0">
              <a:solidFill>
                <a:srgbClr val="FFFFFF">
                  <a:alpha val="60000"/>
                </a:srgbClr>
              </a:solidFill>
            </a:endParaRPr>
          </a:p>
        </p:txBody>
      </p:sp>
      <p:pic>
        <p:nvPicPr>
          <p:cNvPr id="7" name="Picture Placeholder 7" descr="Red ad gree bar graphs and numbers above the city skyline">
            <a:extLst>
              <a:ext uri="{FF2B5EF4-FFF2-40B4-BE49-F238E27FC236}">
                <a16:creationId xmlns:a16="http://schemas.microsoft.com/office/drawing/2014/main" id="{57AF9DF2-2CB9-BC37-0253-CFC2F76E6025}"/>
              </a:ext>
            </a:extLst>
          </p:cNvPr>
          <p:cNvPicPr>
            <a:picLocks noGrp="1" noChangeAspect="1"/>
          </p:cNvPicPr>
          <p:nvPr>
            <p:ph idx="1"/>
          </p:nvPr>
        </p:nvPicPr>
        <p:blipFill rotWithShape="1">
          <a:blip r:embed="rId2"/>
          <a:srcRect l="23310" r="13073" b="2"/>
          <a:stretch/>
        </p:blipFill>
        <p:spPr>
          <a:xfrm>
            <a:off x="9029700" y="3326987"/>
            <a:ext cx="2845311" cy="3298454"/>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35" name="Group 34">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36" name="Freeform: Shape 35">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9" name="Oval 38">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7568DB7E-F8B7-13F3-8B06-82498437F04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197174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324088" y="1305226"/>
            <a:ext cx="5302271" cy="2328067"/>
          </a:xfrm>
        </p:spPr>
        <p:txBody>
          <a:bodyPr vert="horz" wrap="square" lIns="0" tIns="0" rIns="0" bIns="0" rtlCol="0">
            <a:normAutofit/>
          </a:bodyPr>
          <a:lstStyle/>
          <a:p>
            <a:pPr marL="457200" indent="-457200">
              <a:lnSpc>
                <a:spcPct val="100000"/>
              </a:lnSpc>
              <a:buFont typeface="+mj-lt"/>
              <a:buAutoNum type="arabicPeriod"/>
            </a:pPr>
            <a:r>
              <a:rPr lang="en-US" kern="1200" dirty="0">
                <a:solidFill>
                  <a:srgbClr val="FFFFFF"/>
                </a:solidFill>
                <a:latin typeface="+mn-lt"/>
                <a:ea typeface="+mn-ea"/>
                <a:cs typeface="+mn-cs"/>
              </a:rPr>
              <a:t>Microsoft  Azure account. </a:t>
            </a:r>
          </a:p>
          <a:p>
            <a:pPr marL="457200" indent="-457200">
              <a:lnSpc>
                <a:spcPct val="100000"/>
              </a:lnSpc>
              <a:buFont typeface="+mj-lt"/>
              <a:buAutoNum type="arabicPeriod"/>
            </a:pPr>
            <a:r>
              <a:rPr lang="en-US" kern="1200" dirty="0">
                <a:solidFill>
                  <a:srgbClr val="FFFFFF"/>
                </a:solidFill>
                <a:latin typeface="+mn-lt"/>
                <a:ea typeface="+mn-ea"/>
                <a:cs typeface="+mn-cs"/>
              </a:rPr>
              <a:t>Resource Group.</a:t>
            </a:r>
          </a:p>
          <a:p>
            <a:pPr marL="457200" indent="-457200">
              <a:lnSpc>
                <a:spcPct val="100000"/>
              </a:lnSpc>
              <a:buFont typeface="+mj-lt"/>
              <a:buAutoNum type="arabicPeriod"/>
            </a:pPr>
            <a:r>
              <a:rPr lang="en-US" dirty="0">
                <a:solidFill>
                  <a:srgbClr val="FFFFFF"/>
                </a:solidFill>
              </a:rPr>
              <a:t>ADLs Gen 2 storage.</a:t>
            </a:r>
            <a:endParaRPr lang="en-US" kern="1200" dirty="0">
              <a:solidFill>
                <a:srgbClr val="FFFFFF"/>
              </a:solidFill>
              <a:latin typeface="+mn-lt"/>
              <a:ea typeface="+mn-ea"/>
              <a:cs typeface="+mn-cs"/>
            </a:endParaRPr>
          </a:p>
          <a:p>
            <a:pPr marL="457200" indent="-457200">
              <a:lnSpc>
                <a:spcPct val="100000"/>
              </a:lnSpc>
              <a:buFont typeface="+mj-lt"/>
              <a:buAutoNum type="arabicPeriod"/>
            </a:pPr>
            <a:r>
              <a:rPr lang="en-US" kern="1200" dirty="0">
                <a:solidFill>
                  <a:srgbClr val="FFFFFF"/>
                </a:solidFill>
                <a:latin typeface="+mn-lt"/>
                <a:ea typeface="+mn-ea"/>
                <a:cs typeface="+mn-cs"/>
              </a:rPr>
              <a:t>Synapse workspace.</a:t>
            </a:r>
          </a:p>
          <a:p>
            <a:pPr marL="457200" indent="-457200">
              <a:lnSpc>
                <a:spcPct val="100000"/>
              </a:lnSpc>
              <a:buFont typeface="+mj-lt"/>
              <a:buAutoNum type="arabicPeriod"/>
            </a:pPr>
            <a:endParaRPr lang="en-US" kern="1200" dirty="0">
              <a:solidFill>
                <a:srgbClr val="FFFFFF"/>
              </a:solidFill>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7" name="TextBox 6">
            <a:extLst>
              <a:ext uri="{FF2B5EF4-FFF2-40B4-BE49-F238E27FC236}">
                <a16:creationId xmlns:a16="http://schemas.microsoft.com/office/drawing/2014/main" id="{E54B6D53-55E7-BE82-6553-4FC2DF71B8BD}"/>
              </a:ext>
            </a:extLst>
          </p:cNvPr>
          <p:cNvSpPr txBox="1"/>
          <p:nvPr/>
        </p:nvSpPr>
        <p:spPr>
          <a:xfrm>
            <a:off x="63309" y="76373"/>
            <a:ext cx="5367585" cy="707886"/>
          </a:xfrm>
          <a:prstGeom prst="rect">
            <a:avLst/>
          </a:prstGeom>
          <a:noFill/>
        </p:spPr>
        <p:txBody>
          <a:bodyPr wrap="square" rtlCol="0">
            <a:spAutoFit/>
          </a:bodyPr>
          <a:lstStyle/>
          <a:p>
            <a:pPr marL="571500" indent="-571500">
              <a:buFont typeface="Wingdings" panose="05000000000000000000" pitchFamily="2" charset="2"/>
              <a:buChar char="q"/>
            </a:pPr>
            <a:r>
              <a:rPr lang="en-IN" sz="4000" b="1" i="0" dirty="0">
                <a:effectLst/>
                <a:latin typeface="arial" panose="020B0604020202020204" pitchFamily="34" charset="0"/>
              </a:rPr>
              <a:t>prerequisites</a:t>
            </a:r>
            <a:endParaRPr lang="en-IN" sz="4000" dirty="0"/>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wipe(down)">
                                      <p:cBhvr>
                                        <p:cTn id="10" dur="500"/>
                                        <p:tgtEl>
                                          <p:spTgt spid="16">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wipe(down)">
                                      <p:cBhvr>
                                        <p:cTn id="13" dur="500"/>
                                        <p:tgtEl>
                                          <p:spTgt spid="16">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wipe(down)">
                                      <p:cBhvr>
                                        <p:cTn id="16"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168308" y="316010"/>
            <a:ext cx="7333503" cy="633109"/>
          </a:xfrm>
        </p:spPr>
        <p:txBody>
          <a:bodyPr/>
          <a:lstStyle/>
          <a:p>
            <a:pPr marL="914400" indent="-914400">
              <a:buFont typeface="Wingdings" panose="05000000000000000000" pitchFamily="2" charset="2"/>
              <a:buChar char="v"/>
            </a:pPr>
            <a:r>
              <a:rPr lang="en-US" dirty="0"/>
              <a:t>Problem Statement-I</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168308" y="1788530"/>
            <a:ext cx="6379210" cy="889355"/>
          </a:xfrm>
        </p:spPr>
        <p:txBody>
          <a:bodyPr>
            <a:normAutofit lnSpcReduction="10000"/>
          </a:bodyPr>
          <a:lstStyle/>
          <a:p>
            <a:pPr marL="342900" indent="-342900" algn="just" rtl="0">
              <a:buFont typeface="Arial" panose="020B0604020202020204" pitchFamily="34" charset="0"/>
              <a:buChar char="•"/>
            </a:pPr>
            <a:r>
              <a:rPr lang="en-US" sz="2400" b="0" i="0" dirty="0">
                <a:solidFill>
                  <a:schemeClr val="tx1"/>
                </a:solidFill>
                <a:effectLst/>
                <a:latin typeface="Inter"/>
              </a:rPr>
              <a:t>Ingest the data into the ADLs Gen 2 account   from a URL by using Azure synapse Workspace.</a:t>
            </a:r>
          </a:p>
          <a:p>
            <a:endParaRPr lang="en-US" dirty="0">
              <a:solidFill>
                <a:schemeClr val="tx1"/>
              </a:solidFill>
            </a:endParaRPr>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7091266" y="1378426"/>
            <a:ext cx="3153747" cy="3153747"/>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0434055" y="492948"/>
            <a:ext cx="1368164" cy="1368164"/>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598242" y="4049486"/>
            <a:ext cx="2366539" cy="2366539"/>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4" name="Title 1">
            <a:extLst>
              <a:ext uri="{FF2B5EF4-FFF2-40B4-BE49-F238E27FC236}">
                <a16:creationId xmlns:a16="http://schemas.microsoft.com/office/drawing/2014/main" id="{7EA7865A-6C31-EC1A-0CE0-C8DA8F5C5D78}"/>
              </a:ext>
            </a:extLst>
          </p:cNvPr>
          <p:cNvSpPr txBox="1">
            <a:spLocks/>
          </p:cNvSpPr>
          <p:nvPr/>
        </p:nvSpPr>
        <p:spPr>
          <a:xfrm>
            <a:off x="57075" y="2677885"/>
            <a:ext cx="7034191" cy="2283595"/>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4800" kern="1200">
                <a:solidFill>
                  <a:schemeClr val="tx1"/>
                </a:solidFill>
                <a:latin typeface="+mj-lt"/>
                <a:ea typeface="+mj-ea"/>
                <a:cs typeface="+mj-cs"/>
              </a:defRPr>
            </a:lvl1pPr>
          </a:lstStyle>
          <a:p>
            <a:pPr>
              <a:lnSpc>
                <a:spcPct val="100000"/>
              </a:lnSpc>
            </a:pPr>
            <a:r>
              <a:rPr lang="en-IN" sz="2400" b="1" u="sng" dirty="0">
                <a:latin typeface="Inter"/>
              </a:rPr>
              <a:t>Source Dataset </a:t>
            </a:r>
            <a:r>
              <a:rPr lang="en-IN" sz="2400" b="1" u="sng" dirty="0" err="1">
                <a:latin typeface="Inter"/>
              </a:rPr>
              <a:t>url</a:t>
            </a:r>
            <a:r>
              <a:rPr lang="en-IN" sz="2400" b="1" u="sng" dirty="0">
                <a:latin typeface="Inter"/>
              </a:rPr>
              <a:t> :</a:t>
            </a:r>
            <a:br>
              <a:rPr lang="en-IN" sz="2400" b="1" u="sng" dirty="0">
                <a:latin typeface="Inter"/>
              </a:rPr>
            </a:br>
            <a:br>
              <a:rPr lang="en-IN" sz="2000" dirty="0">
                <a:solidFill>
                  <a:srgbClr val="212121"/>
                </a:solidFill>
                <a:latin typeface="Inter"/>
              </a:rPr>
            </a:br>
            <a:r>
              <a:rPr lang="en-IN" sz="2000" dirty="0">
                <a:solidFill>
                  <a:srgbClr val="FF3F05"/>
                </a:solidFill>
                <a:highlight>
                  <a:srgbClr val="FFFF00"/>
                </a:highlight>
                <a:latin typeface="Inter"/>
                <a:hlinkClick r:id="rId5"/>
              </a:rPr>
              <a:t>https://raw.githubusercontent.com/MicrosoftLearning/DP-900T00A-Azure-Data-Fundamentals/master/Azure-Synapse/products.csv</a:t>
            </a:r>
            <a:br>
              <a:rPr lang="en-IN" sz="2000" dirty="0">
                <a:solidFill>
                  <a:srgbClr val="FF3F05"/>
                </a:solidFill>
                <a:highlight>
                  <a:srgbClr val="FFFF00"/>
                </a:highlight>
                <a:latin typeface="Inter"/>
              </a:rPr>
            </a:br>
            <a:br>
              <a:rPr lang="en-IN" sz="2000" dirty="0">
                <a:solidFill>
                  <a:srgbClr val="212121"/>
                </a:solidFill>
                <a:latin typeface="Inter"/>
              </a:rPr>
            </a:b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308266" y="196900"/>
            <a:ext cx="11091600" cy="1332000"/>
          </a:xfrm>
        </p:spPr>
        <p:txBody>
          <a:bodyPr/>
          <a:lstStyle/>
          <a:p>
            <a:r>
              <a:rPr lang="en-US" dirty="0"/>
              <a:t>Table</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pic>
        <p:nvPicPr>
          <p:cNvPr id="5" name="Picture Placeholder 7" descr="Data Points Digital background">
            <a:extLst>
              <a:ext uri="{FF2B5EF4-FFF2-40B4-BE49-F238E27FC236}">
                <a16:creationId xmlns:a16="http://schemas.microsoft.com/office/drawing/2014/main" id="{7C40D983-E1E6-AAC1-F262-BDEBB646BD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1"/>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 name="TextBox 5">
            <a:extLst>
              <a:ext uri="{FF2B5EF4-FFF2-40B4-BE49-F238E27FC236}">
                <a16:creationId xmlns:a16="http://schemas.microsoft.com/office/drawing/2014/main" id="{9BDBF31A-2151-05D9-0E80-0AC9E8DE3EF1}"/>
              </a:ext>
            </a:extLst>
          </p:cNvPr>
          <p:cNvSpPr txBox="1"/>
          <p:nvPr/>
        </p:nvSpPr>
        <p:spPr>
          <a:xfrm>
            <a:off x="308267" y="196900"/>
            <a:ext cx="3853186" cy="461665"/>
          </a:xfrm>
          <a:prstGeom prst="rect">
            <a:avLst/>
          </a:prstGeom>
          <a:noFill/>
        </p:spPr>
        <p:txBody>
          <a:bodyPr wrap="square" rtlCol="0">
            <a:spAutoFit/>
          </a:bodyPr>
          <a:lstStyle/>
          <a:p>
            <a:pPr marL="342900" indent="-342900">
              <a:buFont typeface="Wingdings" panose="05000000000000000000" pitchFamily="2" charset="2"/>
              <a:buChar char="q"/>
            </a:pPr>
            <a:r>
              <a:rPr lang="en-IN" sz="2400" dirty="0"/>
              <a:t>ADLs GEN 2 / Data Lake:-</a:t>
            </a:r>
          </a:p>
        </p:txBody>
      </p:sp>
      <p:pic>
        <p:nvPicPr>
          <p:cNvPr id="8" name="Picture 7">
            <a:extLst>
              <a:ext uri="{FF2B5EF4-FFF2-40B4-BE49-F238E27FC236}">
                <a16:creationId xmlns:a16="http://schemas.microsoft.com/office/drawing/2014/main" id="{BF3CA58C-2246-5EE9-5574-B1FF7D7CA54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2217" y="862900"/>
            <a:ext cx="3421677" cy="4031329"/>
          </a:xfrm>
          <a:prstGeom prst="rect">
            <a:avLst/>
          </a:prstGeom>
        </p:spPr>
      </p:pic>
      <p:sp>
        <p:nvSpPr>
          <p:cNvPr id="9" name="TextBox 8">
            <a:extLst>
              <a:ext uri="{FF2B5EF4-FFF2-40B4-BE49-F238E27FC236}">
                <a16:creationId xmlns:a16="http://schemas.microsoft.com/office/drawing/2014/main" id="{E3C58F59-53FF-03D1-99CE-3A67EC90B84A}"/>
              </a:ext>
            </a:extLst>
          </p:cNvPr>
          <p:cNvSpPr txBox="1"/>
          <p:nvPr/>
        </p:nvSpPr>
        <p:spPr>
          <a:xfrm>
            <a:off x="4469719" y="196900"/>
            <a:ext cx="3853186" cy="461665"/>
          </a:xfrm>
          <a:prstGeom prst="rect">
            <a:avLst/>
          </a:prstGeom>
          <a:noFill/>
        </p:spPr>
        <p:txBody>
          <a:bodyPr wrap="square" rtlCol="0">
            <a:spAutoFit/>
          </a:bodyPr>
          <a:lstStyle/>
          <a:p>
            <a:pPr marL="342900" indent="-342900">
              <a:buFont typeface="Wingdings" panose="05000000000000000000" pitchFamily="2" charset="2"/>
              <a:buChar char="q"/>
            </a:pPr>
            <a:r>
              <a:rPr lang="en-IN" sz="2400" dirty="0"/>
              <a:t>Linked Services:-</a:t>
            </a:r>
          </a:p>
        </p:txBody>
      </p:sp>
      <p:sp>
        <p:nvSpPr>
          <p:cNvPr id="10" name="Arrow: Down 9">
            <a:extLst>
              <a:ext uri="{FF2B5EF4-FFF2-40B4-BE49-F238E27FC236}">
                <a16:creationId xmlns:a16="http://schemas.microsoft.com/office/drawing/2014/main" id="{36C4E68C-77C0-4BF8-187F-F7EB604697A0}"/>
              </a:ext>
            </a:extLst>
          </p:cNvPr>
          <p:cNvSpPr/>
          <p:nvPr/>
        </p:nvSpPr>
        <p:spPr>
          <a:xfrm>
            <a:off x="3023118" y="4002833"/>
            <a:ext cx="233266" cy="1175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44A05C60-233F-A679-315D-D13BE8D2CB88}"/>
              </a:ext>
            </a:extLst>
          </p:cNvPr>
          <p:cNvSpPr/>
          <p:nvPr/>
        </p:nvSpPr>
        <p:spPr>
          <a:xfrm>
            <a:off x="653143" y="5178490"/>
            <a:ext cx="3508310" cy="1328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5B04AD7-BD52-510E-89CA-83D695B93EE1}"/>
              </a:ext>
            </a:extLst>
          </p:cNvPr>
          <p:cNvSpPr txBox="1"/>
          <p:nvPr/>
        </p:nvSpPr>
        <p:spPr>
          <a:xfrm>
            <a:off x="811763" y="5253135"/>
            <a:ext cx="3228392" cy="1169551"/>
          </a:xfrm>
          <a:prstGeom prst="rect">
            <a:avLst/>
          </a:prstGeom>
          <a:noFill/>
        </p:spPr>
        <p:txBody>
          <a:bodyPr wrap="square" rtlCol="0">
            <a:spAutoFit/>
          </a:bodyPr>
          <a:lstStyle/>
          <a:p>
            <a:r>
              <a:rPr lang="en-US" sz="1400" dirty="0">
                <a:effectLst/>
                <a:latin typeface="Segoe UI" panose="020B0502040204020203" pitchFamily="34" charset="0"/>
              </a:rPr>
              <a:t>This storage account has a container named project-container where </a:t>
            </a:r>
            <a:r>
              <a:rPr lang="en-US" sz="1400" dirty="0" err="1">
                <a:latin typeface="Segoe UI" panose="020B0502040204020203" pitchFamily="34" charset="0"/>
              </a:rPr>
              <a:t>i</a:t>
            </a:r>
            <a:r>
              <a:rPr lang="en-US" sz="1400" dirty="0">
                <a:effectLst/>
                <a:latin typeface="Segoe UI" panose="020B0502040204020203" pitchFamily="34" charset="0"/>
              </a:rPr>
              <a:t> need to copy our source data from </a:t>
            </a:r>
            <a:r>
              <a:rPr lang="en-US" sz="1400" dirty="0" err="1">
                <a:effectLst/>
                <a:latin typeface="Segoe UI" panose="020B0502040204020203" pitchFamily="34" charset="0"/>
              </a:rPr>
              <a:t>url</a:t>
            </a:r>
            <a:r>
              <a:rPr lang="en-US" sz="1400" dirty="0">
                <a:effectLst/>
                <a:latin typeface="Segoe UI" panose="020B0502040204020203" pitchFamily="34" charset="0"/>
              </a:rPr>
              <a:t> to do further analysis.</a:t>
            </a:r>
            <a:endParaRPr lang="en-US" sz="1400" dirty="0">
              <a:effectLst/>
              <a:latin typeface="Arial" panose="020B0604020202020204" pitchFamily="34" charset="0"/>
            </a:endParaRPr>
          </a:p>
          <a:p>
            <a:endParaRPr lang="en-IN" sz="1400" dirty="0"/>
          </a:p>
        </p:txBody>
      </p:sp>
      <p:pic>
        <p:nvPicPr>
          <p:cNvPr id="18" name="Picture 17" descr="Graphical user interface, text, application, email">
            <a:extLst>
              <a:ext uri="{FF2B5EF4-FFF2-40B4-BE49-F238E27FC236}">
                <a16:creationId xmlns:a16="http://schemas.microsoft.com/office/drawing/2014/main" id="{A4C3C653-5A5C-0C3F-F691-715346407269}"/>
              </a:ext>
            </a:extLst>
          </p:cNvPr>
          <p:cNvPicPr>
            <a:picLocks noChangeAspect="1"/>
          </p:cNvPicPr>
          <p:nvPr/>
        </p:nvPicPr>
        <p:blipFill>
          <a:blip r:embed="rId4"/>
          <a:stretch>
            <a:fillRect/>
          </a:stretch>
        </p:blipFill>
        <p:spPr>
          <a:xfrm>
            <a:off x="4366111" y="862900"/>
            <a:ext cx="7582199" cy="4031329"/>
          </a:xfrm>
          <a:prstGeom prst="rect">
            <a:avLst/>
          </a:prstGeom>
        </p:spPr>
      </p:pic>
      <p:sp>
        <p:nvSpPr>
          <p:cNvPr id="19" name="Arrow: Bent 18">
            <a:extLst>
              <a:ext uri="{FF2B5EF4-FFF2-40B4-BE49-F238E27FC236}">
                <a16:creationId xmlns:a16="http://schemas.microsoft.com/office/drawing/2014/main" id="{500A5654-7D45-10B9-7D10-489FE756ED1F}"/>
              </a:ext>
            </a:extLst>
          </p:cNvPr>
          <p:cNvSpPr/>
          <p:nvPr/>
        </p:nvSpPr>
        <p:spPr>
          <a:xfrm>
            <a:off x="5096698" y="4212624"/>
            <a:ext cx="1182804" cy="885940"/>
          </a:xfrm>
          <a:prstGeom prst="bentArrow">
            <a:avLst>
              <a:gd name="adj1" fmla="val 9492"/>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Arrow: Bent 19">
            <a:extLst>
              <a:ext uri="{FF2B5EF4-FFF2-40B4-BE49-F238E27FC236}">
                <a16:creationId xmlns:a16="http://schemas.microsoft.com/office/drawing/2014/main" id="{833F69EC-014B-B1F6-4036-45BE04C32BF8}"/>
              </a:ext>
            </a:extLst>
          </p:cNvPr>
          <p:cNvSpPr/>
          <p:nvPr/>
        </p:nvSpPr>
        <p:spPr>
          <a:xfrm flipH="1">
            <a:off x="7500000" y="4590661"/>
            <a:ext cx="1104481" cy="885940"/>
          </a:xfrm>
          <a:prstGeom prst="bentArrow">
            <a:avLst>
              <a:gd name="adj1" fmla="val 6043"/>
              <a:gd name="adj2" fmla="val 19921"/>
              <a:gd name="adj3" fmla="val 19734"/>
              <a:gd name="adj4" fmla="val 85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Rectangle: Rounded Corners 20">
            <a:extLst>
              <a:ext uri="{FF2B5EF4-FFF2-40B4-BE49-F238E27FC236}">
                <a16:creationId xmlns:a16="http://schemas.microsoft.com/office/drawing/2014/main" id="{4FDF27FB-58E6-25D3-5DFD-4844249F5E3C}"/>
              </a:ext>
            </a:extLst>
          </p:cNvPr>
          <p:cNvSpPr/>
          <p:nvPr/>
        </p:nvSpPr>
        <p:spPr>
          <a:xfrm>
            <a:off x="4851918" y="5033631"/>
            <a:ext cx="2526784" cy="1473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t>I have created the linked services under the manage for the ADLs gen 2 which will connect the source and sink location to extract the data</a:t>
            </a:r>
          </a:p>
        </p:txBody>
      </p:sp>
      <p:sp>
        <p:nvSpPr>
          <p:cNvPr id="22" name="Rectangle: Rounded Corners 21">
            <a:extLst>
              <a:ext uri="{FF2B5EF4-FFF2-40B4-BE49-F238E27FC236}">
                <a16:creationId xmlns:a16="http://schemas.microsoft.com/office/drawing/2014/main" id="{7CC040ED-4B98-52A8-5AF2-B8F05FD8D001}"/>
              </a:ext>
            </a:extLst>
          </p:cNvPr>
          <p:cNvSpPr/>
          <p:nvPr/>
        </p:nvSpPr>
        <p:spPr>
          <a:xfrm>
            <a:off x="8388220" y="5402424"/>
            <a:ext cx="3560090" cy="1104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Created the link service for the HTTP option in the dataset to extract the URL data from the source location </a:t>
            </a:r>
          </a:p>
        </p:txBody>
      </p:sp>
    </p:spTree>
    <p:extLst>
      <p:ext uri="{BB962C8B-B14F-4D97-AF65-F5344CB8AC3E}">
        <p14:creationId xmlns:p14="http://schemas.microsoft.com/office/powerpoint/2010/main" val="249694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ECF8B339-08D5-ECD6-930D-1FB0FD212DDC}"/>
              </a:ext>
            </a:extLst>
          </p:cNvPr>
          <p:cNvSpPr>
            <a:spLocks noGrp="1"/>
          </p:cNvSpPr>
          <p:nvPr>
            <p:ph type="title"/>
          </p:nvPr>
        </p:nvSpPr>
        <p:spPr/>
        <p:txBody>
          <a:bodyPr/>
          <a:lstStyle/>
          <a:p>
            <a:endParaRPr lang="en-IN"/>
          </a:p>
        </p:txBody>
      </p:sp>
      <p:sp>
        <p:nvSpPr>
          <p:cNvPr id="28" name="Content Placeholder 27">
            <a:extLst>
              <a:ext uri="{FF2B5EF4-FFF2-40B4-BE49-F238E27FC236}">
                <a16:creationId xmlns:a16="http://schemas.microsoft.com/office/drawing/2014/main" id="{71DBB522-F3E3-474B-9ADE-57EA4BC0C235}"/>
              </a:ext>
            </a:extLst>
          </p:cNvPr>
          <p:cNvSpPr>
            <a:spLocks noGrp="1"/>
          </p:cNvSpPr>
          <p:nvPr>
            <p:ph sz="quarter" idx="15"/>
          </p:nvPr>
        </p:nvSpPr>
        <p:spPr/>
        <p:txBody>
          <a:bodyPr/>
          <a:lstStyle/>
          <a:p>
            <a:endParaRPr lang="en-IN"/>
          </a:p>
        </p:txBody>
      </p:sp>
      <p:sp>
        <p:nvSpPr>
          <p:cNvPr id="27" name="Picture Placeholder 26">
            <a:extLst>
              <a:ext uri="{FF2B5EF4-FFF2-40B4-BE49-F238E27FC236}">
                <a16:creationId xmlns:a16="http://schemas.microsoft.com/office/drawing/2014/main" id="{CF23B372-7A3F-17A7-0E90-27B4A4BB95DF}"/>
              </a:ext>
            </a:extLst>
          </p:cNvPr>
          <p:cNvSpPr>
            <a:spLocks noGrp="1"/>
          </p:cNvSpPr>
          <p:nvPr>
            <p:ph type="pic" sz="quarter" idx="13"/>
          </p:nvPr>
        </p:nvSpPr>
        <p:spPr/>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p:txBody>
          <a:bodyPr/>
          <a:lstStyle/>
          <a:p>
            <a:fld id="{DBA1B0FB-D917-4C8C-928F-313BD683BF39}" type="slidenum">
              <a:rPr lang="en-US" smtClean="0"/>
              <a:pPr/>
              <a:t>7</a:t>
            </a:fld>
            <a:endParaRPr lang="en-US"/>
          </a:p>
        </p:txBody>
      </p:sp>
      <p:pic>
        <p:nvPicPr>
          <p:cNvPr id="11" name="Picture Placeholder 7" descr="Data Points Digital background">
            <a:extLst>
              <a:ext uri="{FF2B5EF4-FFF2-40B4-BE49-F238E27FC236}">
                <a16:creationId xmlns:a16="http://schemas.microsoft.com/office/drawing/2014/main" id="{50EFF4A1-71E6-7D10-69C2-95CCF93858C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pic>
        <p:nvPicPr>
          <p:cNvPr id="3" name="Picture 2" descr="Graphical user interface, text&#10;&#10;Description automatically generated">
            <a:extLst>
              <a:ext uri="{FF2B5EF4-FFF2-40B4-BE49-F238E27FC236}">
                <a16:creationId xmlns:a16="http://schemas.microsoft.com/office/drawing/2014/main" id="{701C2B16-9544-D1E3-19C8-2C15EE38EC6F}"/>
              </a:ext>
            </a:extLst>
          </p:cNvPr>
          <p:cNvPicPr>
            <a:picLocks noChangeAspect="1"/>
          </p:cNvPicPr>
          <p:nvPr/>
        </p:nvPicPr>
        <p:blipFill>
          <a:blip r:embed="rId3"/>
          <a:stretch>
            <a:fillRect/>
          </a:stretch>
        </p:blipFill>
        <p:spPr>
          <a:xfrm>
            <a:off x="203563" y="645147"/>
            <a:ext cx="5892437" cy="4652872"/>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80864A26-5C48-0151-2F5B-C0EE54BEAE1D}"/>
              </a:ext>
            </a:extLst>
          </p:cNvPr>
          <p:cNvPicPr>
            <a:picLocks noChangeAspect="1"/>
          </p:cNvPicPr>
          <p:nvPr/>
        </p:nvPicPr>
        <p:blipFill>
          <a:blip r:embed="rId4"/>
          <a:stretch>
            <a:fillRect/>
          </a:stretch>
        </p:blipFill>
        <p:spPr>
          <a:xfrm>
            <a:off x="3795103" y="5212843"/>
            <a:ext cx="2300897" cy="1533100"/>
          </a:xfrm>
          <a:prstGeom prst="rect">
            <a:avLst/>
          </a:prstGeom>
        </p:spPr>
      </p:pic>
      <p:sp>
        <p:nvSpPr>
          <p:cNvPr id="7" name="TextBox 6">
            <a:extLst>
              <a:ext uri="{FF2B5EF4-FFF2-40B4-BE49-F238E27FC236}">
                <a16:creationId xmlns:a16="http://schemas.microsoft.com/office/drawing/2014/main" id="{21D01F94-7574-A904-239D-6A19D3736321}"/>
              </a:ext>
            </a:extLst>
          </p:cNvPr>
          <p:cNvSpPr txBox="1"/>
          <p:nvPr/>
        </p:nvSpPr>
        <p:spPr>
          <a:xfrm>
            <a:off x="347870" y="0"/>
            <a:ext cx="9290652" cy="369332"/>
          </a:xfrm>
          <a:prstGeom prst="rect">
            <a:avLst/>
          </a:prstGeom>
          <a:noFill/>
        </p:spPr>
        <p:txBody>
          <a:bodyPr wrap="square" rtlCol="0">
            <a:spAutoFit/>
          </a:bodyPr>
          <a:lstStyle/>
          <a:p>
            <a:r>
              <a:rPr lang="en-IN" dirty="0"/>
              <a:t>Defining the pipeline to Copy the Data into the source location as per the Question asked. </a:t>
            </a:r>
          </a:p>
        </p:txBody>
      </p:sp>
      <p:sp>
        <p:nvSpPr>
          <p:cNvPr id="10" name="Arrow: Right 9">
            <a:extLst>
              <a:ext uri="{FF2B5EF4-FFF2-40B4-BE49-F238E27FC236}">
                <a16:creationId xmlns:a16="http://schemas.microsoft.com/office/drawing/2014/main" id="{384004E6-88B3-C85C-4D87-C911ED02043D}"/>
              </a:ext>
            </a:extLst>
          </p:cNvPr>
          <p:cNvSpPr/>
          <p:nvPr/>
        </p:nvSpPr>
        <p:spPr>
          <a:xfrm>
            <a:off x="1576873" y="2258532"/>
            <a:ext cx="1085047" cy="120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D1D1B84E-D1D2-DB50-E5C9-1F815DA258E0}"/>
              </a:ext>
            </a:extLst>
          </p:cNvPr>
          <p:cNvSpPr/>
          <p:nvPr/>
        </p:nvSpPr>
        <p:spPr>
          <a:xfrm>
            <a:off x="1910080" y="2286001"/>
            <a:ext cx="142655" cy="3248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Up 13">
            <a:extLst>
              <a:ext uri="{FF2B5EF4-FFF2-40B4-BE49-F238E27FC236}">
                <a16:creationId xmlns:a16="http://schemas.microsoft.com/office/drawing/2014/main" id="{9B2EFC07-9542-0ACF-4E31-C1ABB1237ADF}"/>
              </a:ext>
            </a:extLst>
          </p:cNvPr>
          <p:cNvSpPr/>
          <p:nvPr/>
        </p:nvSpPr>
        <p:spPr>
          <a:xfrm>
            <a:off x="5171440" y="5842000"/>
            <a:ext cx="182880" cy="5791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4E3AD25A-F329-0E5B-0F8C-D13E115B45D7}"/>
              </a:ext>
            </a:extLst>
          </p:cNvPr>
          <p:cNvSpPr/>
          <p:nvPr/>
        </p:nvSpPr>
        <p:spPr>
          <a:xfrm>
            <a:off x="5019040" y="3870960"/>
            <a:ext cx="152400" cy="628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Top Corners Rounded 15">
            <a:extLst>
              <a:ext uri="{FF2B5EF4-FFF2-40B4-BE49-F238E27FC236}">
                <a16:creationId xmlns:a16="http://schemas.microsoft.com/office/drawing/2014/main" id="{BE9DE27B-E6CF-E8BB-CEAC-AC4136217FAB}"/>
              </a:ext>
            </a:extLst>
          </p:cNvPr>
          <p:cNvSpPr/>
          <p:nvPr/>
        </p:nvSpPr>
        <p:spPr>
          <a:xfrm>
            <a:off x="550863" y="5506720"/>
            <a:ext cx="3072836" cy="1154380"/>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Choosing the copy data from the activity under pipeline .</a:t>
            </a:r>
          </a:p>
        </p:txBody>
      </p:sp>
      <p:pic>
        <p:nvPicPr>
          <p:cNvPr id="18" name="Picture 17" descr="Graphical user interface, text, application, email">
            <a:extLst>
              <a:ext uri="{FF2B5EF4-FFF2-40B4-BE49-F238E27FC236}">
                <a16:creationId xmlns:a16="http://schemas.microsoft.com/office/drawing/2014/main" id="{3F50831A-02D9-F586-71A3-2210EB8BA08C}"/>
              </a:ext>
            </a:extLst>
          </p:cNvPr>
          <p:cNvPicPr>
            <a:picLocks noChangeAspect="1"/>
          </p:cNvPicPr>
          <p:nvPr/>
        </p:nvPicPr>
        <p:blipFill>
          <a:blip r:embed="rId5"/>
          <a:stretch>
            <a:fillRect/>
          </a:stretch>
        </p:blipFill>
        <p:spPr>
          <a:xfrm>
            <a:off x="5581182" y="559803"/>
            <a:ext cx="3748070" cy="3102249"/>
          </a:xfrm>
          <a:prstGeom prst="rect">
            <a:avLst/>
          </a:prstGeom>
        </p:spPr>
      </p:pic>
      <p:pic>
        <p:nvPicPr>
          <p:cNvPr id="4" name="Picture 3" descr="Graphical user interface, text">
            <a:extLst>
              <a:ext uri="{FF2B5EF4-FFF2-40B4-BE49-F238E27FC236}">
                <a16:creationId xmlns:a16="http://schemas.microsoft.com/office/drawing/2014/main" id="{F761C3E4-66DF-050F-3153-BB8FA9A15C67}"/>
              </a:ext>
            </a:extLst>
          </p:cNvPr>
          <p:cNvPicPr>
            <a:picLocks noChangeAspect="1"/>
          </p:cNvPicPr>
          <p:nvPr/>
        </p:nvPicPr>
        <p:blipFill>
          <a:blip r:embed="rId6"/>
          <a:stretch>
            <a:fillRect/>
          </a:stretch>
        </p:blipFill>
        <p:spPr>
          <a:xfrm>
            <a:off x="5639901" y="3694275"/>
            <a:ext cx="3689352" cy="2966825"/>
          </a:xfrm>
          <a:prstGeom prst="rect">
            <a:avLst/>
          </a:prstGeom>
        </p:spPr>
      </p:pic>
      <p:sp>
        <p:nvSpPr>
          <p:cNvPr id="6" name="Callout: Left Arrow 5">
            <a:extLst>
              <a:ext uri="{FF2B5EF4-FFF2-40B4-BE49-F238E27FC236}">
                <a16:creationId xmlns:a16="http://schemas.microsoft.com/office/drawing/2014/main" id="{B9E0B556-08CB-727E-928A-6848D354164B}"/>
              </a:ext>
            </a:extLst>
          </p:cNvPr>
          <p:cNvSpPr/>
          <p:nvPr/>
        </p:nvSpPr>
        <p:spPr>
          <a:xfrm>
            <a:off x="9268292" y="5353739"/>
            <a:ext cx="2721737" cy="1230417"/>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Storage file path </a:t>
            </a:r>
          </a:p>
          <a:p>
            <a:pPr algn="ctr"/>
            <a:r>
              <a:rPr lang="en-IN" dirty="0"/>
              <a:t>In the container </a:t>
            </a:r>
          </a:p>
          <a:p>
            <a:pPr algn="ctr"/>
            <a:r>
              <a:rPr lang="en-IN" dirty="0"/>
              <a:t>With file name:-</a:t>
            </a:r>
          </a:p>
          <a:p>
            <a:pPr algn="ctr"/>
            <a:r>
              <a:rPr lang="en-IN" dirty="0"/>
              <a:t>Project_data.csv</a:t>
            </a:r>
          </a:p>
        </p:txBody>
      </p:sp>
      <p:sp>
        <p:nvSpPr>
          <p:cNvPr id="8" name="Arrow: Bent 7">
            <a:extLst>
              <a:ext uri="{FF2B5EF4-FFF2-40B4-BE49-F238E27FC236}">
                <a16:creationId xmlns:a16="http://schemas.microsoft.com/office/drawing/2014/main" id="{E9FA3BFB-EC18-8A96-416F-5A4E05B452AC}"/>
              </a:ext>
            </a:extLst>
          </p:cNvPr>
          <p:cNvSpPr/>
          <p:nvPr/>
        </p:nvSpPr>
        <p:spPr>
          <a:xfrm>
            <a:off x="7199118" y="4901938"/>
            <a:ext cx="2749745" cy="3748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Oval 8">
            <a:extLst>
              <a:ext uri="{FF2B5EF4-FFF2-40B4-BE49-F238E27FC236}">
                <a16:creationId xmlns:a16="http://schemas.microsoft.com/office/drawing/2014/main" id="{DF80F3DF-6521-0EF6-124E-D6324E49EE4C}"/>
              </a:ext>
            </a:extLst>
          </p:cNvPr>
          <p:cNvSpPr/>
          <p:nvPr/>
        </p:nvSpPr>
        <p:spPr>
          <a:xfrm>
            <a:off x="10042834" y="4720235"/>
            <a:ext cx="1901757" cy="556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Storage link service</a:t>
            </a:r>
          </a:p>
        </p:txBody>
      </p:sp>
      <p:sp>
        <p:nvSpPr>
          <p:cNvPr id="13" name="Callout: Left Arrow 12">
            <a:extLst>
              <a:ext uri="{FF2B5EF4-FFF2-40B4-BE49-F238E27FC236}">
                <a16:creationId xmlns:a16="http://schemas.microsoft.com/office/drawing/2014/main" id="{C7BCD777-E695-41F2-F5EA-5C7768DC779B}"/>
              </a:ext>
            </a:extLst>
          </p:cNvPr>
          <p:cNvSpPr/>
          <p:nvPr/>
        </p:nvSpPr>
        <p:spPr>
          <a:xfrm>
            <a:off x="9204879" y="1938489"/>
            <a:ext cx="2720145" cy="1119228"/>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Source data </a:t>
            </a:r>
            <a:r>
              <a:rPr lang="en-IN" dirty="0" err="1"/>
              <a:t>url</a:t>
            </a:r>
            <a:r>
              <a:rPr lang="en-IN" dirty="0"/>
              <a:t> </a:t>
            </a:r>
          </a:p>
          <a:p>
            <a:pPr algn="ctr"/>
            <a:r>
              <a:rPr lang="en-IN" dirty="0"/>
              <a:t>To ingest the data in the </a:t>
            </a:r>
            <a:r>
              <a:rPr lang="en-IN" dirty="0" err="1"/>
              <a:t>Piepeline</a:t>
            </a:r>
            <a:endParaRPr lang="en-IN" dirty="0"/>
          </a:p>
        </p:txBody>
      </p:sp>
      <p:sp>
        <p:nvSpPr>
          <p:cNvPr id="17" name="Arrow: Bent 16">
            <a:extLst>
              <a:ext uri="{FF2B5EF4-FFF2-40B4-BE49-F238E27FC236}">
                <a16:creationId xmlns:a16="http://schemas.microsoft.com/office/drawing/2014/main" id="{A45E815A-A666-3C23-B0C2-D88E797533A8}"/>
              </a:ext>
            </a:extLst>
          </p:cNvPr>
          <p:cNvSpPr/>
          <p:nvPr/>
        </p:nvSpPr>
        <p:spPr>
          <a:xfrm flipV="1">
            <a:off x="6557374" y="877799"/>
            <a:ext cx="3485460" cy="32263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Oval 18">
            <a:extLst>
              <a:ext uri="{FF2B5EF4-FFF2-40B4-BE49-F238E27FC236}">
                <a16:creationId xmlns:a16="http://schemas.microsoft.com/office/drawing/2014/main" id="{6C66E736-8337-440E-91C3-6CCAF63F5E9A}"/>
              </a:ext>
            </a:extLst>
          </p:cNvPr>
          <p:cNvSpPr/>
          <p:nvPr/>
        </p:nvSpPr>
        <p:spPr>
          <a:xfrm>
            <a:off x="10042834" y="828950"/>
            <a:ext cx="2039574" cy="556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t>HTTP link service for dataset</a:t>
            </a:r>
          </a:p>
        </p:txBody>
      </p:sp>
      <p:sp>
        <p:nvSpPr>
          <p:cNvPr id="20" name="Callout: Left Arrow 19">
            <a:extLst>
              <a:ext uri="{FF2B5EF4-FFF2-40B4-BE49-F238E27FC236}">
                <a16:creationId xmlns:a16="http://schemas.microsoft.com/office/drawing/2014/main" id="{C7F06D93-BC21-6869-4355-45FD40EBE3B6}"/>
              </a:ext>
            </a:extLst>
          </p:cNvPr>
          <p:cNvSpPr/>
          <p:nvPr/>
        </p:nvSpPr>
        <p:spPr>
          <a:xfrm rot="16200000">
            <a:off x="3870803" y="-79542"/>
            <a:ext cx="1261505" cy="2159252"/>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Down 21">
            <a:extLst>
              <a:ext uri="{FF2B5EF4-FFF2-40B4-BE49-F238E27FC236}">
                <a16:creationId xmlns:a16="http://schemas.microsoft.com/office/drawing/2014/main" id="{3D926BCB-2610-D954-D114-453DCDE9A4E8}"/>
              </a:ext>
            </a:extLst>
          </p:cNvPr>
          <p:cNvSpPr/>
          <p:nvPr/>
        </p:nvSpPr>
        <p:spPr>
          <a:xfrm>
            <a:off x="5019040" y="1197204"/>
            <a:ext cx="152400" cy="4242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Bent 22">
            <a:extLst>
              <a:ext uri="{FF2B5EF4-FFF2-40B4-BE49-F238E27FC236}">
                <a16:creationId xmlns:a16="http://schemas.microsoft.com/office/drawing/2014/main" id="{957D33B2-7BD8-5F3B-C063-E62201F0EAD1}"/>
              </a:ext>
            </a:extLst>
          </p:cNvPr>
          <p:cNvSpPr/>
          <p:nvPr/>
        </p:nvSpPr>
        <p:spPr>
          <a:xfrm>
            <a:off x="2969982" y="710011"/>
            <a:ext cx="461374" cy="3352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TextBox 23">
            <a:extLst>
              <a:ext uri="{FF2B5EF4-FFF2-40B4-BE49-F238E27FC236}">
                <a16:creationId xmlns:a16="http://schemas.microsoft.com/office/drawing/2014/main" id="{6BBE362C-67E3-2DD7-B367-759FA8E11F2C}"/>
              </a:ext>
            </a:extLst>
          </p:cNvPr>
          <p:cNvSpPr txBox="1"/>
          <p:nvPr/>
        </p:nvSpPr>
        <p:spPr>
          <a:xfrm>
            <a:off x="3372637" y="366206"/>
            <a:ext cx="2267264" cy="646331"/>
          </a:xfrm>
          <a:prstGeom prst="rect">
            <a:avLst/>
          </a:prstGeom>
          <a:noFill/>
        </p:spPr>
        <p:txBody>
          <a:bodyPr wrap="square" rtlCol="0">
            <a:spAutoFit/>
          </a:bodyPr>
          <a:lstStyle/>
          <a:p>
            <a:r>
              <a:rPr lang="en-IN" sz="1200" dirty="0"/>
              <a:t>1.Validate the pipeline</a:t>
            </a:r>
          </a:p>
          <a:p>
            <a:r>
              <a:rPr lang="en-IN" sz="1200" dirty="0"/>
              <a:t>2.Publish all</a:t>
            </a:r>
          </a:p>
          <a:p>
            <a:r>
              <a:rPr lang="en-IN" sz="1200" dirty="0"/>
              <a:t>3.Debug then trigger the pipeline</a:t>
            </a:r>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fltVal val="0"/>
                                          </p:val>
                                        </p:tav>
                                        <p:tav tm="100000">
                                          <p:val>
                                            <p:strVal val="#ppt_w"/>
                                          </p:val>
                                        </p:tav>
                                      </p:tavLst>
                                    </p:anim>
                                    <p:anim calcmode="lin" valueType="num">
                                      <p:cBhvr>
                                        <p:cTn id="48" dur="500" fill="hold"/>
                                        <p:tgtEl>
                                          <p:spTgt spid="9"/>
                                        </p:tgtEl>
                                        <p:attrNameLst>
                                          <p:attrName>ppt_h</p:attrName>
                                        </p:attrNameLst>
                                      </p:cBhvr>
                                      <p:tavLst>
                                        <p:tav tm="0">
                                          <p:val>
                                            <p:fltVal val="0"/>
                                          </p:val>
                                        </p:tav>
                                        <p:tav tm="100000">
                                          <p:val>
                                            <p:strVal val="#ppt_h"/>
                                          </p:val>
                                        </p:tav>
                                      </p:tavLst>
                                    </p:anim>
                                    <p:animEffect transition="in" filter="fade">
                                      <p:cBhvr>
                                        <p:cTn id="49" dur="500"/>
                                        <p:tgtEl>
                                          <p:spTgt spid="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500" fill="hold"/>
                                        <p:tgtEl>
                                          <p:spTgt spid="13"/>
                                        </p:tgtEl>
                                        <p:attrNameLst>
                                          <p:attrName>ppt_w</p:attrName>
                                        </p:attrNameLst>
                                      </p:cBhvr>
                                      <p:tavLst>
                                        <p:tav tm="0">
                                          <p:val>
                                            <p:fltVal val="0"/>
                                          </p:val>
                                        </p:tav>
                                        <p:tav tm="100000">
                                          <p:val>
                                            <p:strVal val="#ppt_w"/>
                                          </p:val>
                                        </p:tav>
                                      </p:tavLst>
                                    </p:anim>
                                    <p:anim calcmode="lin" valueType="num">
                                      <p:cBhvr>
                                        <p:cTn id="58" dur="500" fill="hold"/>
                                        <p:tgtEl>
                                          <p:spTgt spid="13"/>
                                        </p:tgtEl>
                                        <p:attrNameLst>
                                          <p:attrName>ppt_h</p:attrName>
                                        </p:attrNameLst>
                                      </p:cBhvr>
                                      <p:tavLst>
                                        <p:tav tm="0">
                                          <p:val>
                                            <p:fltVal val="0"/>
                                          </p:val>
                                        </p:tav>
                                        <p:tav tm="100000">
                                          <p:val>
                                            <p:strVal val="#ppt_h"/>
                                          </p:val>
                                        </p:tav>
                                      </p:tavLst>
                                    </p:anim>
                                    <p:animEffect transition="in" filter="fade">
                                      <p:cBhvr>
                                        <p:cTn id="59" dur="500"/>
                                        <p:tgtEl>
                                          <p:spTgt spid="1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500" fill="hold"/>
                                        <p:tgtEl>
                                          <p:spTgt spid="14"/>
                                        </p:tgtEl>
                                        <p:attrNameLst>
                                          <p:attrName>ppt_w</p:attrName>
                                        </p:attrNameLst>
                                      </p:cBhvr>
                                      <p:tavLst>
                                        <p:tav tm="0">
                                          <p:val>
                                            <p:fltVal val="0"/>
                                          </p:val>
                                        </p:tav>
                                        <p:tav tm="100000">
                                          <p:val>
                                            <p:strVal val="#ppt_w"/>
                                          </p:val>
                                        </p:tav>
                                      </p:tavLst>
                                    </p:anim>
                                    <p:anim calcmode="lin" valueType="num">
                                      <p:cBhvr>
                                        <p:cTn id="78" dur="500" fill="hold"/>
                                        <p:tgtEl>
                                          <p:spTgt spid="14"/>
                                        </p:tgtEl>
                                        <p:attrNameLst>
                                          <p:attrName>ppt_h</p:attrName>
                                        </p:attrNameLst>
                                      </p:cBhvr>
                                      <p:tavLst>
                                        <p:tav tm="0">
                                          <p:val>
                                            <p:fltVal val="0"/>
                                          </p:val>
                                        </p:tav>
                                        <p:tav tm="100000">
                                          <p:val>
                                            <p:strVal val="#ppt_h"/>
                                          </p:val>
                                        </p:tav>
                                      </p:tavLst>
                                    </p:anim>
                                    <p:animEffect transition="in" filter="fade">
                                      <p:cBhvr>
                                        <p:cTn id="79" dur="500"/>
                                        <p:tgtEl>
                                          <p:spTgt spid="14"/>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p:cTn id="82" dur="500" fill="hold"/>
                                        <p:tgtEl>
                                          <p:spTgt spid="24"/>
                                        </p:tgtEl>
                                        <p:attrNameLst>
                                          <p:attrName>ppt_w</p:attrName>
                                        </p:attrNameLst>
                                      </p:cBhvr>
                                      <p:tavLst>
                                        <p:tav tm="0">
                                          <p:val>
                                            <p:fltVal val="0"/>
                                          </p:val>
                                        </p:tav>
                                        <p:tav tm="100000">
                                          <p:val>
                                            <p:strVal val="#ppt_w"/>
                                          </p:val>
                                        </p:tav>
                                      </p:tavLst>
                                    </p:anim>
                                    <p:anim calcmode="lin" valueType="num">
                                      <p:cBhvr>
                                        <p:cTn id="83" dur="500" fill="hold"/>
                                        <p:tgtEl>
                                          <p:spTgt spid="24"/>
                                        </p:tgtEl>
                                        <p:attrNameLst>
                                          <p:attrName>ppt_h</p:attrName>
                                        </p:attrNameLst>
                                      </p:cBhvr>
                                      <p:tavLst>
                                        <p:tav tm="0">
                                          <p:val>
                                            <p:fltVal val="0"/>
                                          </p:val>
                                        </p:tav>
                                        <p:tav tm="100000">
                                          <p:val>
                                            <p:strVal val="#ppt_h"/>
                                          </p:val>
                                        </p:tav>
                                      </p:tavLst>
                                    </p:anim>
                                    <p:animEffect transition="in" filter="fade">
                                      <p:cBhvr>
                                        <p:cTn id="84" dur="500"/>
                                        <p:tgtEl>
                                          <p:spTgt spid="2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Effect transition="in" filter="fade">
                                      <p:cBhvr>
                                        <p:cTn id="89" dur="500"/>
                                        <p:tgtEl>
                                          <p:spTgt spid="2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fltVal val="0"/>
                                          </p:val>
                                        </p:tav>
                                        <p:tav tm="100000">
                                          <p:val>
                                            <p:strVal val="#ppt_h"/>
                                          </p:val>
                                        </p:tav>
                                      </p:tavLst>
                                    </p:anim>
                                    <p:animEffect transition="in" filter="fade">
                                      <p:cBhvr>
                                        <p:cTn id="94" dur="500"/>
                                        <p:tgtEl>
                                          <p:spTgt spid="22"/>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500" fill="hold"/>
                                        <p:tgtEl>
                                          <p:spTgt spid="23"/>
                                        </p:tgtEl>
                                        <p:attrNameLst>
                                          <p:attrName>ppt_w</p:attrName>
                                        </p:attrNameLst>
                                      </p:cBhvr>
                                      <p:tavLst>
                                        <p:tav tm="0">
                                          <p:val>
                                            <p:fltVal val="0"/>
                                          </p:val>
                                        </p:tav>
                                        <p:tav tm="100000">
                                          <p:val>
                                            <p:strVal val="#ppt_w"/>
                                          </p:val>
                                        </p:tav>
                                      </p:tavLst>
                                    </p:anim>
                                    <p:anim calcmode="lin" valueType="num">
                                      <p:cBhvr>
                                        <p:cTn id="98" dur="500" fill="hold"/>
                                        <p:tgtEl>
                                          <p:spTgt spid="23"/>
                                        </p:tgtEl>
                                        <p:attrNameLst>
                                          <p:attrName>ppt_h</p:attrName>
                                        </p:attrNameLst>
                                      </p:cBhvr>
                                      <p:tavLst>
                                        <p:tav tm="0">
                                          <p:val>
                                            <p:fltVal val="0"/>
                                          </p:val>
                                        </p:tav>
                                        <p:tav tm="100000">
                                          <p:val>
                                            <p:strVal val="#ppt_h"/>
                                          </p:val>
                                        </p:tav>
                                      </p:tavLst>
                                    </p:anim>
                                    <p:animEffect transition="in" filter="fade">
                                      <p:cBhvr>
                                        <p:cTn id="9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6" grpId="0" animBg="1"/>
      <p:bldP spid="6" grpId="0" animBg="1"/>
      <p:bldP spid="8" grpId="0" animBg="1"/>
      <p:bldP spid="9" grpId="0" animBg="1"/>
      <p:bldP spid="13" grpId="0" animBg="1"/>
      <p:bldP spid="17" grpId="0" animBg="1"/>
      <p:bldP spid="19" grpId="0" animBg="1"/>
      <p:bldP spid="20" grpId="0" animBg="1"/>
      <p:bldP spid="22" grpId="0" animBg="1"/>
      <p:bldP spid="23" grpId="0" animBg="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pic>
        <p:nvPicPr>
          <p:cNvPr id="11" name="Picture Placeholder 7" descr="Data Points Digital background">
            <a:extLst>
              <a:ext uri="{FF2B5EF4-FFF2-40B4-BE49-F238E27FC236}">
                <a16:creationId xmlns:a16="http://schemas.microsoft.com/office/drawing/2014/main" id="{50EFF4A1-71E6-7D10-69C2-95CCF93858C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pic>
        <p:nvPicPr>
          <p:cNvPr id="4" name="Picture 3" descr="Graphical user interface, application">
            <a:extLst>
              <a:ext uri="{FF2B5EF4-FFF2-40B4-BE49-F238E27FC236}">
                <a16:creationId xmlns:a16="http://schemas.microsoft.com/office/drawing/2014/main" id="{EC4FD5AD-4FC4-F2EE-2BF5-A0C37AF4C692}"/>
              </a:ext>
            </a:extLst>
          </p:cNvPr>
          <p:cNvPicPr>
            <a:picLocks noChangeAspect="1"/>
          </p:cNvPicPr>
          <p:nvPr/>
        </p:nvPicPr>
        <p:blipFill>
          <a:blip r:embed="rId3"/>
          <a:stretch>
            <a:fillRect/>
          </a:stretch>
        </p:blipFill>
        <p:spPr>
          <a:xfrm>
            <a:off x="243237" y="1061098"/>
            <a:ext cx="7071963" cy="2834886"/>
          </a:xfrm>
          <a:prstGeom prst="rect">
            <a:avLst/>
          </a:prstGeom>
        </p:spPr>
      </p:pic>
      <p:sp>
        <p:nvSpPr>
          <p:cNvPr id="6" name="TextBox 5">
            <a:extLst>
              <a:ext uri="{FF2B5EF4-FFF2-40B4-BE49-F238E27FC236}">
                <a16:creationId xmlns:a16="http://schemas.microsoft.com/office/drawing/2014/main" id="{7A81CC08-F99C-5DDE-C167-50E00A6C4147}"/>
              </a:ext>
            </a:extLst>
          </p:cNvPr>
          <p:cNvSpPr txBox="1"/>
          <p:nvPr/>
        </p:nvSpPr>
        <p:spPr>
          <a:xfrm>
            <a:off x="84841" y="81669"/>
            <a:ext cx="8389856" cy="1200329"/>
          </a:xfrm>
          <a:prstGeom prst="rect">
            <a:avLst/>
          </a:prstGeom>
          <a:noFill/>
        </p:spPr>
        <p:txBody>
          <a:bodyPr wrap="square" rtlCol="0">
            <a:spAutoFit/>
          </a:bodyPr>
          <a:lstStyle/>
          <a:p>
            <a:pPr marL="342900" indent="-342900">
              <a:buFont typeface="+mj-lt"/>
              <a:buAutoNum type="arabicPeriod"/>
            </a:pPr>
            <a:r>
              <a:rPr lang="en-IN" dirty="0"/>
              <a:t>After Triggering we need to go to the monitor and check the pipeline whether it throw any error or not. In my case there was a connection error. </a:t>
            </a:r>
          </a:p>
          <a:p>
            <a:pPr marL="342900" indent="-342900">
              <a:buFont typeface="+mj-lt"/>
              <a:buAutoNum type="arabicPeriod"/>
            </a:pPr>
            <a:r>
              <a:rPr lang="en-IN" dirty="0"/>
              <a:t>After fixing it, I ran it for the second time and it got executed Successfully.</a:t>
            </a:r>
          </a:p>
          <a:p>
            <a:endParaRPr lang="en-IN" dirty="0"/>
          </a:p>
        </p:txBody>
      </p:sp>
      <p:sp>
        <p:nvSpPr>
          <p:cNvPr id="9" name="TextBox 8">
            <a:extLst>
              <a:ext uri="{FF2B5EF4-FFF2-40B4-BE49-F238E27FC236}">
                <a16:creationId xmlns:a16="http://schemas.microsoft.com/office/drawing/2014/main" id="{14B68E94-54F0-F270-CF5A-24C38921A5F5}"/>
              </a:ext>
            </a:extLst>
          </p:cNvPr>
          <p:cNvSpPr txBox="1"/>
          <p:nvPr/>
        </p:nvSpPr>
        <p:spPr>
          <a:xfrm>
            <a:off x="243237" y="3890919"/>
            <a:ext cx="8231460" cy="646331"/>
          </a:xfrm>
          <a:prstGeom prst="rect">
            <a:avLst/>
          </a:prstGeom>
          <a:noFill/>
        </p:spPr>
        <p:txBody>
          <a:bodyPr wrap="square" rtlCol="0">
            <a:spAutoFit/>
          </a:bodyPr>
          <a:lstStyle/>
          <a:p>
            <a:pPr marL="342900" indent="-342900">
              <a:buFont typeface="+mj-lt"/>
              <a:buAutoNum type="arabicPeriod"/>
            </a:pPr>
            <a:r>
              <a:rPr lang="en-IN" dirty="0"/>
              <a:t>Now </a:t>
            </a:r>
            <a:r>
              <a:rPr lang="en-IN" dirty="0" err="1"/>
              <a:t>i</a:t>
            </a:r>
            <a:r>
              <a:rPr lang="en-IN" dirty="0"/>
              <a:t> checked the Storage for CSV ingested data.</a:t>
            </a:r>
          </a:p>
          <a:p>
            <a:pPr marL="342900" indent="-342900">
              <a:buFont typeface="+mj-lt"/>
              <a:buAutoNum type="arabicPeriod"/>
            </a:pPr>
            <a:r>
              <a:rPr lang="en-IN" dirty="0"/>
              <a:t>In containers which </a:t>
            </a:r>
            <a:r>
              <a:rPr lang="en-IN" dirty="0" err="1"/>
              <a:t>i</a:t>
            </a:r>
            <a:r>
              <a:rPr lang="en-IN" dirty="0"/>
              <a:t> have selected as the sink destination.</a:t>
            </a:r>
          </a:p>
        </p:txBody>
      </p:sp>
      <p:pic>
        <p:nvPicPr>
          <p:cNvPr id="14" name="Picture 13" descr="Graphical user interface, application">
            <a:extLst>
              <a:ext uri="{FF2B5EF4-FFF2-40B4-BE49-F238E27FC236}">
                <a16:creationId xmlns:a16="http://schemas.microsoft.com/office/drawing/2014/main" id="{45F83481-D426-378E-EDD9-A8D4A96BE92B}"/>
              </a:ext>
            </a:extLst>
          </p:cNvPr>
          <p:cNvPicPr>
            <a:picLocks noChangeAspect="1"/>
          </p:cNvPicPr>
          <p:nvPr/>
        </p:nvPicPr>
        <p:blipFill>
          <a:blip r:embed="rId4"/>
          <a:stretch>
            <a:fillRect/>
          </a:stretch>
        </p:blipFill>
        <p:spPr>
          <a:xfrm>
            <a:off x="845715" y="4537249"/>
            <a:ext cx="8618798" cy="2239082"/>
          </a:xfrm>
          <a:prstGeom prst="rect">
            <a:avLst/>
          </a:prstGeom>
        </p:spPr>
      </p:pic>
      <p:sp>
        <p:nvSpPr>
          <p:cNvPr id="17" name="Callout: Left Arrow 16">
            <a:extLst>
              <a:ext uri="{FF2B5EF4-FFF2-40B4-BE49-F238E27FC236}">
                <a16:creationId xmlns:a16="http://schemas.microsoft.com/office/drawing/2014/main" id="{B294C4BA-1F7E-9660-A89D-13539722D594}"/>
              </a:ext>
            </a:extLst>
          </p:cNvPr>
          <p:cNvSpPr/>
          <p:nvPr/>
        </p:nvSpPr>
        <p:spPr>
          <a:xfrm>
            <a:off x="9293290" y="5730359"/>
            <a:ext cx="2466989" cy="90737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I have successfully ingested the data</a:t>
            </a:r>
          </a:p>
        </p:txBody>
      </p:sp>
      <p:pic>
        <p:nvPicPr>
          <p:cNvPr id="19" name="Picture 18" descr="Graphical user interface&#10;&#10;Description automatically generated with medium confidence">
            <a:extLst>
              <a:ext uri="{FF2B5EF4-FFF2-40B4-BE49-F238E27FC236}">
                <a16:creationId xmlns:a16="http://schemas.microsoft.com/office/drawing/2014/main" id="{09207F4C-9742-338B-D6D1-BE85F15D65C8}"/>
              </a:ext>
            </a:extLst>
          </p:cNvPr>
          <p:cNvPicPr>
            <a:picLocks noChangeAspect="1"/>
          </p:cNvPicPr>
          <p:nvPr/>
        </p:nvPicPr>
        <p:blipFill>
          <a:blip r:embed="rId5"/>
          <a:stretch>
            <a:fillRect/>
          </a:stretch>
        </p:blipFill>
        <p:spPr>
          <a:xfrm>
            <a:off x="7473597" y="533961"/>
            <a:ext cx="4600944" cy="3683476"/>
          </a:xfrm>
          <a:prstGeom prst="rect">
            <a:avLst/>
          </a:prstGeom>
        </p:spPr>
      </p:pic>
    </p:spTree>
    <p:extLst>
      <p:ext uri="{BB962C8B-B14F-4D97-AF65-F5344CB8AC3E}">
        <p14:creationId xmlns:p14="http://schemas.microsoft.com/office/powerpoint/2010/main" val="70260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143036" y="178210"/>
            <a:ext cx="7333503" cy="633109"/>
          </a:xfrm>
        </p:spPr>
        <p:txBody>
          <a:bodyPr/>
          <a:lstStyle/>
          <a:p>
            <a:pPr marL="914400" indent="-914400">
              <a:buFont typeface="Wingdings" panose="05000000000000000000" pitchFamily="2" charset="2"/>
              <a:buChar char="v"/>
            </a:pPr>
            <a:r>
              <a:rPr lang="en-US" dirty="0"/>
              <a:t>Problem Statement-II</a:t>
            </a:r>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9147359" y="1695668"/>
            <a:ext cx="2493778" cy="249377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0795000" y="316010"/>
            <a:ext cx="990619" cy="990619"/>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0354019" y="4522570"/>
            <a:ext cx="1651518" cy="1651518"/>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7" name="TextBox 6">
            <a:extLst>
              <a:ext uri="{FF2B5EF4-FFF2-40B4-BE49-F238E27FC236}">
                <a16:creationId xmlns:a16="http://schemas.microsoft.com/office/drawing/2014/main" id="{CF8B2EB7-D741-2CF8-26BE-D33DE3DD86FB}"/>
              </a:ext>
            </a:extLst>
          </p:cNvPr>
          <p:cNvSpPr txBox="1"/>
          <p:nvPr/>
        </p:nvSpPr>
        <p:spPr>
          <a:xfrm>
            <a:off x="143036" y="933767"/>
            <a:ext cx="9150254" cy="5847755"/>
          </a:xfrm>
          <a:prstGeom prst="rect">
            <a:avLst/>
          </a:prstGeom>
          <a:noFill/>
        </p:spPr>
        <p:txBody>
          <a:bodyPr wrap="square" rtlCol="0">
            <a:spAutoFit/>
          </a:bodyPr>
          <a:lstStyle/>
          <a:p>
            <a:pPr marL="457200" indent="-457200" rtl="0">
              <a:buFont typeface="+mj-lt"/>
              <a:buAutoNum type="arabicParenR"/>
            </a:pPr>
            <a:r>
              <a:rPr lang="en-US" sz="2200" b="0" i="0" dirty="0">
                <a:effectLst/>
                <a:latin typeface="Inter"/>
              </a:rPr>
              <a:t>Explore Data hub, find your file name on the page you will find xyz.csv files.</a:t>
            </a:r>
          </a:p>
          <a:p>
            <a:pPr marL="457200" indent="-457200" rtl="0">
              <a:buFont typeface="+mj-lt"/>
              <a:buAutoNum type="arabicParenR"/>
            </a:pPr>
            <a:endParaRPr lang="en-US" sz="2200" b="0" i="0" dirty="0">
              <a:effectLst/>
              <a:latin typeface="Inter"/>
            </a:endParaRPr>
          </a:p>
          <a:p>
            <a:pPr marL="457200" indent="-457200" rtl="0">
              <a:buFont typeface="+mj-lt"/>
              <a:buAutoNum type="arabicParenR"/>
            </a:pPr>
            <a:r>
              <a:rPr lang="en-US" sz="2200" b="0" i="0" dirty="0">
                <a:effectLst/>
                <a:latin typeface="Inter"/>
              </a:rPr>
              <a:t>Analyze and query the data that has been ingested in the Azure  Synapse workspace where we can verify with SQL code.</a:t>
            </a:r>
          </a:p>
          <a:p>
            <a:pPr marL="457200" indent="-457200" rtl="0">
              <a:buFont typeface="+mj-lt"/>
              <a:buAutoNum type="arabicParenR"/>
            </a:pPr>
            <a:endParaRPr lang="en-US" sz="2200" b="0" i="0" dirty="0">
              <a:effectLst/>
              <a:latin typeface="Inter"/>
            </a:endParaRPr>
          </a:p>
          <a:p>
            <a:pPr marL="457200" indent="-457200" rtl="0">
              <a:buFont typeface="+mj-lt"/>
              <a:buAutoNum type="arabicParenR"/>
            </a:pPr>
            <a:r>
              <a:rPr lang="en-US" sz="2200" b="0" i="0" dirty="0">
                <a:effectLst/>
                <a:latin typeface="Inter"/>
              </a:rPr>
              <a:t>There will be an issue with the result it shows the column name as c1, c2, c3 and c4 . </a:t>
            </a:r>
          </a:p>
          <a:p>
            <a:pPr marL="457200" indent="-457200" rtl="0">
              <a:buFont typeface="+mj-lt"/>
              <a:buAutoNum type="arabicParenR"/>
            </a:pPr>
            <a:endParaRPr lang="en-US" sz="2200" b="0" i="0" dirty="0">
              <a:effectLst/>
              <a:latin typeface="Inter"/>
            </a:endParaRPr>
          </a:p>
          <a:p>
            <a:pPr marL="457200" indent="-457200" rtl="0">
              <a:buFont typeface="+mj-lt"/>
              <a:buAutoNum type="arabicParenR"/>
            </a:pPr>
            <a:r>
              <a:rPr lang="en-US" sz="2200" dirty="0">
                <a:latin typeface="Inter"/>
              </a:rPr>
              <a:t>F</a:t>
            </a:r>
            <a:r>
              <a:rPr lang="en-US" sz="2200" b="0" i="0" dirty="0">
                <a:effectLst/>
                <a:latin typeface="Inter"/>
              </a:rPr>
              <a:t>ix this in the code. Now you need the update the query by selecting the category and count as </a:t>
            </a:r>
            <a:r>
              <a:rPr lang="en-US" sz="2200" b="0" i="0" dirty="0" err="1">
                <a:effectLst/>
                <a:latin typeface="Inter"/>
              </a:rPr>
              <a:t>Product_Numbers</a:t>
            </a:r>
            <a:r>
              <a:rPr lang="en-US" sz="2200" b="0" i="0" dirty="0">
                <a:effectLst/>
                <a:latin typeface="Inter"/>
              </a:rPr>
              <a:t> (any name of your choice).</a:t>
            </a:r>
          </a:p>
          <a:p>
            <a:pPr marL="457200" indent="-457200" rtl="0">
              <a:buFont typeface="+mj-lt"/>
              <a:buAutoNum type="arabicParenR"/>
            </a:pPr>
            <a:endParaRPr lang="en-US" sz="2200" b="0" i="0" dirty="0">
              <a:effectLst/>
              <a:latin typeface="Inter"/>
            </a:endParaRPr>
          </a:p>
          <a:p>
            <a:pPr marL="457200" indent="-457200" rtl="0">
              <a:buFont typeface="+mj-lt"/>
              <a:buAutoNum type="arabicParenR"/>
            </a:pPr>
            <a:r>
              <a:rPr lang="en-US" sz="2200" b="0" i="0" dirty="0">
                <a:effectLst/>
                <a:latin typeface="Inter"/>
              </a:rPr>
              <a:t>Once the updating is done then save the code.</a:t>
            </a:r>
          </a:p>
          <a:p>
            <a:pPr marL="457200" indent="-457200" rtl="0">
              <a:buFont typeface="+mj-lt"/>
              <a:buAutoNum type="arabicParenR"/>
            </a:pPr>
            <a:endParaRPr lang="en-US" sz="2200" dirty="0">
              <a:latin typeface="Inter"/>
            </a:endParaRPr>
          </a:p>
          <a:p>
            <a:pPr marL="457200" indent="-457200" rtl="0">
              <a:buFont typeface="+mj-lt"/>
              <a:buAutoNum type="arabicParenR"/>
            </a:pPr>
            <a:r>
              <a:rPr lang="en-US" sz="2200" dirty="0">
                <a:latin typeface="Inter"/>
              </a:rPr>
              <a:t>R</a:t>
            </a:r>
            <a:r>
              <a:rPr lang="en-US" sz="2200" b="0" i="0" dirty="0">
                <a:effectLst/>
                <a:latin typeface="Inter"/>
              </a:rPr>
              <a:t>eopen it and run again to access the number of total products. </a:t>
            </a:r>
          </a:p>
          <a:p>
            <a:pPr marL="457200" indent="-457200" rtl="0">
              <a:buFont typeface="+mj-lt"/>
              <a:buAutoNum type="arabicParenR"/>
            </a:pPr>
            <a:endParaRPr lang="en-US" sz="2200" b="0" i="0" dirty="0">
              <a:effectLst/>
              <a:latin typeface="Inter"/>
            </a:endParaRPr>
          </a:p>
          <a:p>
            <a:pPr marL="457200" indent="-457200" rtl="0">
              <a:buFont typeface="+mj-lt"/>
              <a:buAutoNum type="arabicParenR"/>
            </a:pPr>
            <a:r>
              <a:rPr lang="en-US" sz="2200" b="0" i="0" dirty="0">
                <a:effectLst/>
                <a:latin typeface="Inter"/>
              </a:rPr>
              <a:t>From result select chart view to Visualize the result make necessary changes to it.</a:t>
            </a:r>
          </a:p>
        </p:txBody>
      </p:sp>
    </p:spTree>
    <p:extLst>
      <p:ext uri="{BB962C8B-B14F-4D97-AF65-F5344CB8AC3E}">
        <p14:creationId xmlns:p14="http://schemas.microsoft.com/office/powerpoint/2010/main" val="38430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448</TotalTime>
  <Words>1154</Words>
  <Application>Microsoft Office PowerPoint</Application>
  <PresentationFormat>Widescreen</PresentationFormat>
  <Paragraphs>123</Paragraphs>
  <Slides>15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vt:lpstr>
      <vt:lpstr>Calibri</vt:lpstr>
      <vt:lpstr>Gill Sans MT</vt:lpstr>
      <vt:lpstr>Inter</vt:lpstr>
      <vt:lpstr>Segoe UI</vt:lpstr>
      <vt:lpstr>Walbaum Display</vt:lpstr>
      <vt:lpstr>Wingdings</vt:lpstr>
      <vt:lpstr>3DFloatVTI</vt:lpstr>
      <vt:lpstr>Integrated analytics with  Azure Syanpse</vt:lpstr>
      <vt:lpstr>Introduction</vt:lpstr>
      <vt:lpstr>AIM OF THE PROJECT</vt:lpstr>
      <vt:lpstr>PowerPoint Presentation</vt:lpstr>
      <vt:lpstr>Problem Statement-I</vt:lpstr>
      <vt:lpstr>Table</vt:lpstr>
      <vt:lpstr>PowerPoint Presentation</vt:lpstr>
      <vt:lpstr>PowerPoint Presentation</vt:lpstr>
      <vt:lpstr>Problem Statement-II</vt:lpstr>
      <vt:lpstr>PowerPoint Presentation</vt:lpstr>
      <vt:lpstr>PowerPoint Presentation</vt:lpstr>
      <vt:lpstr>Problem Statement-III</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analytics with  Azure Syanpse</dc:title>
  <dc:creator>Tipu raj</dc:creator>
  <cp:lastModifiedBy>Tipu raj</cp:lastModifiedBy>
  <cp:revision>52</cp:revision>
  <dcterms:created xsi:type="dcterms:W3CDTF">2023-03-21T09:48:24Z</dcterms:created>
  <dcterms:modified xsi:type="dcterms:W3CDTF">2023-03-30T08:02:07Z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2023-03-21T12:19:53Z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2de3a0a1-64b6-4a9b-a6b4-71d5b2d281df</vt:lpwstr>
  </property>
  <property fmtid="{D5CDD505-2E9C-101B-9397-08002B2CF9AE}" pid="8" name="MSIP_Label_defa4170-0d19-0005-0004-bc88714345d2_ActionId">
    <vt:lpwstr>d19bc5ad-07f4-4156-b934-d975ca72b6b0</vt:lpwstr>
  </property>
  <property fmtid="{D5CDD505-2E9C-101B-9397-08002B2CF9AE}" pid="9" name="MSIP_Label_defa4170-0d19-0005-0004-bc88714345d2_ContentBits">
    <vt:lpwstr>0</vt:lpwstr>
  </property>
</Properties>
</file>